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5" r:id="rId9"/>
    <p:sldId id="266"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em Buzurtanova" initials="MB" lastIdx="0" clrIdx="0">
    <p:extLst>
      <p:ext uri="{19B8F6BF-5375-455C-9EA6-DF929625EA0E}">
        <p15:presenceInfo xmlns:p15="http://schemas.microsoft.com/office/powerpoint/2012/main" userId="0f2a63de61a6b20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3" autoAdjust="0"/>
    <p:restoredTop sz="94660"/>
  </p:normalViewPr>
  <p:slideViewPr>
    <p:cSldViewPr snapToGrid="0">
      <p:cViewPr varScale="1">
        <p:scale>
          <a:sx n="54" d="100"/>
          <a:sy n="54" d="100"/>
        </p:scale>
        <p:origin x="614"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8401F1-B176-49FF-85E6-FAC66364C0BA}"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8B4CB0EF-8DA0-4817-B146-CE338AA4ED4F}">
      <dgm:prSet phldrT="[Text]" custT="1"/>
      <dgm:spPr/>
      <dgm:t>
        <a:bodyPr/>
        <a:lstStyle/>
        <a:p>
          <a:r>
            <a:rPr lang="en-US" sz="5400" dirty="0" smtClean="0"/>
            <a:t>Political Science </a:t>
          </a:r>
          <a:endParaRPr lang="en-US" sz="5400" dirty="0"/>
        </a:p>
      </dgm:t>
    </dgm:pt>
    <dgm:pt modelId="{EEE96A3A-24DD-4C6F-891B-6D1F323ED91B}" type="parTrans" cxnId="{CE7E191B-0F41-4CD7-B83E-D5D00ACC61EC}">
      <dgm:prSet/>
      <dgm:spPr/>
      <dgm:t>
        <a:bodyPr/>
        <a:lstStyle/>
        <a:p>
          <a:endParaRPr lang="en-US"/>
        </a:p>
      </dgm:t>
    </dgm:pt>
    <dgm:pt modelId="{2D1A6EF9-15AE-4D8B-A2B9-71356D46EA2C}" type="sibTrans" cxnId="{CE7E191B-0F41-4CD7-B83E-D5D00ACC61EC}">
      <dgm:prSet/>
      <dgm:spPr/>
      <dgm:t>
        <a:bodyPr/>
        <a:lstStyle/>
        <a:p>
          <a:endParaRPr lang="en-US"/>
        </a:p>
      </dgm:t>
    </dgm:pt>
    <dgm:pt modelId="{69698205-8117-4596-A8BC-E1038D5206A1}">
      <dgm:prSet phldrT="[Text]" custT="1"/>
      <dgm:spPr/>
      <dgm:t>
        <a:bodyPr/>
        <a:lstStyle/>
        <a:p>
          <a:r>
            <a:rPr lang="en-US" sz="3200" dirty="0" smtClean="0"/>
            <a:t>History of political thought</a:t>
          </a:r>
          <a:endParaRPr lang="en-US" sz="3200" dirty="0"/>
        </a:p>
      </dgm:t>
    </dgm:pt>
    <dgm:pt modelId="{AAA1BEB5-65FF-4E4A-B91D-882055CEE940}" type="parTrans" cxnId="{9B02D244-6613-459D-86E9-28483DCF5BF2}">
      <dgm:prSet/>
      <dgm:spPr/>
      <dgm:t>
        <a:bodyPr/>
        <a:lstStyle/>
        <a:p>
          <a:endParaRPr lang="en-US"/>
        </a:p>
      </dgm:t>
    </dgm:pt>
    <dgm:pt modelId="{F0A8EFA4-13DA-42E5-B728-A178FA69FA96}" type="sibTrans" cxnId="{9B02D244-6613-459D-86E9-28483DCF5BF2}">
      <dgm:prSet/>
      <dgm:spPr/>
      <dgm:t>
        <a:bodyPr/>
        <a:lstStyle/>
        <a:p>
          <a:endParaRPr lang="en-US"/>
        </a:p>
      </dgm:t>
    </dgm:pt>
    <dgm:pt modelId="{638C446E-7B5F-4E41-99F8-20DDE89DD38E}">
      <dgm:prSet phldrT="[Text]" custT="1"/>
      <dgm:spPr/>
      <dgm:t>
        <a:bodyPr/>
        <a:lstStyle/>
        <a:p>
          <a:r>
            <a:rPr lang="en-US" sz="3200" dirty="0" smtClean="0"/>
            <a:t>Domestic policy </a:t>
          </a:r>
          <a:endParaRPr lang="en-US" sz="3200" dirty="0"/>
        </a:p>
      </dgm:t>
    </dgm:pt>
    <dgm:pt modelId="{4420D558-B9ED-44B5-839D-BC821DEE1319}" type="parTrans" cxnId="{7CE918F3-2128-4B40-AA31-8F8C20397D70}">
      <dgm:prSet/>
      <dgm:spPr/>
      <dgm:t>
        <a:bodyPr/>
        <a:lstStyle/>
        <a:p>
          <a:endParaRPr lang="en-US"/>
        </a:p>
      </dgm:t>
    </dgm:pt>
    <dgm:pt modelId="{4FBE3FB4-3884-498A-9A02-616B61BCC7C9}" type="sibTrans" cxnId="{7CE918F3-2128-4B40-AA31-8F8C20397D70}">
      <dgm:prSet/>
      <dgm:spPr/>
      <dgm:t>
        <a:bodyPr/>
        <a:lstStyle/>
        <a:p>
          <a:endParaRPr lang="en-US"/>
        </a:p>
      </dgm:t>
    </dgm:pt>
    <dgm:pt modelId="{50CF85D7-A5F7-4587-A579-32686ADBFA2B}">
      <dgm:prSet phldrT="[Text]" custT="1"/>
      <dgm:spPr/>
      <dgm:t>
        <a:bodyPr/>
        <a:lstStyle/>
        <a:p>
          <a:r>
            <a:rPr lang="en-US" sz="1800" dirty="0" smtClean="0"/>
            <a:t>Institutions</a:t>
          </a:r>
        </a:p>
        <a:p>
          <a:r>
            <a:rPr lang="en-US" sz="1800" dirty="0" smtClean="0"/>
            <a:t>Constitutions</a:t>
          </a:r>
        </a:p>
        <a:p>
          <a:r>
            <a:rPr lang="en-US" sz="1800" dirty="0" smtClean="0"/>
            <a:t>Mechanisms</a:t>
          </a:r>
        </a:p>
        <a:p>
          <a:r>
            <a:rPr lang="en-US" sz="1800" dirty="0" smtClean="0"/>
            <a:t>Actors</a:t>
          </a:r>
        </a:p>
        <a:p>
          <a:r>
            <a:rPr lang="en-US" sz="1800" dirty="0" smtClean="0"/>
            <a:t>Behavior</a:t>
          </a:r>
        </a:p>
        <a:p>
          <a:r>
            <a:rPr lang="en-US" sz="1800" dirty="0" smtClean="0"/>
            <a:t>Goals and objectives. </a:t>
          </a:r>
          <a:endParaRPr lang="en-US" sz="1800" dirty="0"/>
        </a:p>
      </dgm:t>
    </dgm:pt>
    <dgm:pt modelId="{AF66B3BC-49B3-48E7-ADFF-DDEFC9AA169C}" type="parTrans" cxnId="{50832333-F26A-4937-BD76-363D7A972D67}">
      <dgm:prSet/>
      <dgm:spPr/>
      <dgm:t>
        <a:bodyPr/>
        <a:lstStyle/>
        <a:p>
          <a:endParaRPr lang="en-US"/>
        </a:p>
      </dgm:t>
    </dgm:pt>
    <dgm:pt modelId="{443015A1-5C98-46EF-BD84-7B106E567264}" type="sibTrans" cxnId="{50832333-F26A-4937-BD76-363D7A972D67}">
      <dgm:prSet/>
      <dgm:spPr/>
      <dgm:t>
        <a:bodyPr/>
        <a:lstStyle/>
        <a:p>
          <a:endParaRPr lang="en-US"/>
        </a:p>
      </dgm:t>
    </dgm:pt>
    <dgm:pt modelId="{4031D46D-C6CD-4E86-B58F-79B19BF8B105}">
      <dgm:prSet custT="1"/>
      <dgm:spPr/>
      <dgm:t>
        <a:bodyPr/>
        <a:lstStyle/>
        <a:p>
          <a:r>
            <a:rPr lang="en-US" sz="1800" dirty="0" smtClean="0"/>
            <a:t>Public administration </a:t>
          </a:r>
        </a:p>
        <a:p>
          <a:r>
            <a:rPr lang="en-US" sz="1800" dirty="0" smtClean="0"/>
            <a:t>Public policy</a:t>
          </a:r>
        </a:p>
        <a:p>
          <a:r>
            <a:rPr lang="en-US" sz="1800" dirty="0" smtClean="0"/>
            <a:t>Political management</a:t>
          </a:r>
        </a:p>
        <a:p>
          <a:r>
            <a:rPr lang="en-US" sz="1800" dirty="0" smtClean="0"/>
            <a:t>Conflict resolution  </a:t>
          </a:r>
          <a:endParaRPr lang="en-US" sz="1800" dirty="0"/>
        </a:p>
      </dgm:t>
    </dgm:pt>
    <dgm:pt modelId="{08D6D1FC-5750-48AE-B2A5-AF053E1D4C01}" type="parTrans" cxnId="{169A8676-51CD-4669-8669-4ADB7E3369A6}">
      <dgm:prSet/>
      <dgm:spPr/>
      <dgm:t>
        <a:bodyPr/>
        <a:lstStyle/>
        <a:p>
          <a:endParaRPr lang="en-US"/>
        </a:p>
      </dgm:t>
    </dgm:pt>
    <dgm:pt modelId="{574AA279-7A42-423A-85E0-7D02CD428C70}" type="sibTrans" cxnId="{169A8676-51CD-4669-8669-4ADB7E3369A6}">
      <dgm:prSet/>
      <dgm:spPr/>
      <dgm:t>
        <a:bodyPr/>
        <a:lstStyle/>
        <a:p>
          <a:endParaRPr lang="en-US"/>
        </a:p>
      </dgm:t>
    </dgm:pt>
    <dgm:pt modelId="{2789EC9E-9EDB-4942-8D3B-7A4560698284}" type="pres">
      <dgm:prSet presAssocID="{6C8401F1-B176-49FF-85E6-FAC66364C0BA}" presName="diagram" presStyleCnt="0">
        <dgm:presLayoutVars>
          <dgm:chPref val="1"/>
          <dgm:dir/>
          <dgm:animOne val="branch"/>
          <dgm:animLvl val="lvl"/>
          <dgm:resizeHandles val="exact"/>
        </dgm:presLayoutVars>
      </dgm:prSet>
      <dgm:spPr/>
      <dgm:t>
        <a:bodyPr/>
        <a:lstStyle/>
        <a:p>
          <a:endParaRPr lang="en-US"/>
        </a:p>
      </dgm:t>
    </dgm:pt>
    <dgm:pt modelId="{CC22AFD1-84B1-4C9B-9F3F-0F9DFDC04556}" type="pres">
      <dgm:prSet presAssocID="{8B4CB0EF-8DA0-4817-B146-CE338AA4ED4F}" presName="root1" presStyleCnt="0"/>
      <dgm:spPr/>
    </dgm:pt>
    <dgm:pt modelId="{361B935F-40D5-488B-AD86-EA3355B150D0}" type="pres">
      <dgm:prSet presAssocID="{8B4CB0EF-8DA0-4817-B146-CE338AA4ED4F}" presName="LevelOneTextNode" presStyleLbl="node0" presStyleIdx="0" presStyleCnt="1" custScaleY="131844" custLinFactNeighborX="-64" custLinFactNeighborY="906">
        <dgm:presLayoutVars>
          <dgm:chPref val="3"/>
        </dgm:presLayoutVars>
      </dgm:prSet>
      <dgm:spPr/>
      <dgm:t>
        <a:bodyPr/>
        <a:lstStyle/>
        <a:p>
          <a:endParaRPr lang="en-US"/>
        </a:p>
      </dgm:t>
    </dgm:pt>
    <dgm:pt modelId="{E38472C1-6F1D-417E-A0C2-FE933345EA00}" type="pres">
      <dgm:prSet presAssocID="{8B4CB0EF-8DA0-4817-B146-CE338AA4ED4F}" presName="level2hierChild" presStyleCnt="0"/>
      <dgm:spPr/>
    </dgm:pt>
    <dgm:pt modelId="{01D4BE79-704A-4960-913A-5C32BCFE7604}" type="pres">
      <dgm:prSet presAssocID="{AAA1BEB5-65FF-4E4A-B91D-882055CEE940}" presName="conn2-1" presStyleLbl="parChTrans1D2" presStyleIdx="0" presStyleCnt="2"/>
      <dgm:spPr/>
      <dgm:t>
        <a:bodyPr/>
        <a:lstStyle/>
        <a:p>
          <a:endParaRPr lang="en-US"/>
        </a:p>
      </dgm:t>
    </dgm:pt>
    <dgm:pt modelId="{22C67DC4-14EC-4B1A-A2A4-7D87BC863A34}" type="pres">
      <dgm:prSet presAssocID="{AAA1BEB5-65FF-4E4A-B91D-882055CEE940}" presName="connTx" presStyleLbl="parChTrans1D2" presStyleIdx="0" presStyleCnt="2"/>
      <dgm:spPr/>
      <dgm:t>
        <a:bodyPr/>
        <a:lstStyle/>
        <a:p>
          <a:endParaRPr lang="en-US"/>
        </a:p>
      </dgm:t>
    </dgm:pt>
    <dgm:pt modelId="{115DE02F-CF8A-4564-AD23-CE769C219BD9}" type="pres">
      <dgm:prSet presAssocID="{69698205-8117-4596-A8BC-E1038D5206A1}" presName="root2" presStyleCnt="0"/>
      <dgm:spPr/>
    </dgm:pt>
    <dgm:pt modelId="{9BCDE7B2-C82B-43E8-8783-D4EAAD71CD3A}" type="pres">
      <dgm:prSet presAssocID="{69698205-8117-4596-A8BC-E1038D5206A1}" presName="LevelTwoTextNode" presStyleLbl="node2" presStyleIdx="0" presStyleCnt="2" custScaleY="133332" custLinFactNeighborY="906">
        <dgm:presLayoutVars>
          <dgm:chPref val="3"/>
        </dgm:presLayoutVars>
      </dgm:prSet>
      <dgm:spPr/>
      <dgm:t>
        <a:bodyPr/>
        <a:lstStyle/>
        <a:p>
          <a:endParaRPr lang="en-US"/>
        </a:p>
      </dgm:t>
    </dgm:pt>
    <dgm:pt modelId="{049C571C-A233-489B-B497-E102BED332A7}" type="pres">
      <dgm:prSet presAssocID="{69698205-8117-4596-A8BC-E1038D5206A1}" presName="level3hierChild" presStyleCnt="0"/>
      <dgm:spPr/>
    </dgm:pt>
    <dgm:pt modelId="{93A848CB-C8D3-482B-A460-5742C6DE46C2}" type="pres">
      <dgm:prSet presAssocID="{4420D558-B9ED-44B5-839D-BC821DEE1319}" presName="conn2-1" presStyleLbl="parChTrans1D2" presStyleIdx="1" presStyleCnt="2"/>
      <dgm:spPr/>
      <dgm:t>
        <a:bodyPr/>
        <a:lstStyle/>
        <a:p>
          <a:endParaRPr lang="en-US"/>
        </a:p>
      </dgm:t>
    </dgm:pt>
    <dgm:pt modelId="{92425EA7-BC39-4A41-B990-F357A91F7AEC}" type="pres">
      <dgm:prSet presAssocID="{4420D558-B9ED-44B5-839D-BC821DEE1319}" presName="connTx" presStyleLbl="parChTrans1D2" presStyleIdx="1" presStyleCnt="2"/>
      <dgm:spPr/>
      <dgm:t>
        <a:bodyPr/>
        <a:lstStyle/>
        <a:p>
          <a:endParaRPr lang="en-US"/>
        </a:p>
      </dgm:t>
    </dgm:pt>
    <dgm:pt modelId="{F31DCC51-5474-4246-B97E-DB0A13E1570F}" type="pres">
      <dgm:prSet presAssocID="{638C446E-7B5F-4E41-99F8-20DDE89DD38E}" presName="root2" presStyleCnt="0"/>
      <dgm:spPr/>
    </dgm:pt>
    <dgm:pt modelId="{E4BE81BB-9227-4603-B948-484152177AA4}" type="pres">
      <dgm:prSet presAssocID="{638C446E-7B5F-4E41-99F8-20DDE89DD38E}" presName="LevelTwoTextNode" presStyleLbl="node2" presStyleIdx="1" presStyleCnt="2">
        <dgm:presLayoutVars>
          <dgm:chPref val="3"/>
        </dgm:presLayoutVars>
      </dgm:prSet>
      <dgm:spPr/>
      <dgm:t>
        <a:bodyPr/>
        <a:lstStyle/>
        <a:p>
          <a:endParaRPr lang="en-US"/>
        </a:p>
      </dgm:t>
    </dgm:pt>
    <dgm:pt modelId="{5CC88ABD-C87E-4B29-BB00-0BDA45552C9B}" type="pres">
      <dgm:prSet presAssocID="{638C446E-7B5F-4E41-99F8-20DDE89DD38E}" presName="level3hierChild" presStyleCnt="0"/>
      <dgm:spPr/>
    </dgm:pt>
    <dgm:pt modelId="{F0601626-F0F4-4E73-BBBE-BB3FB7F7A544}" type="pres">
      <dgm:prSet presAssocID="{AF66B3BC-49B3-48E7-ADFF-DDEFC9AA169C}" presName="conn2-1" presStyleLbl="parChTrans1D3" presStyleIdx="0" presStyleCnt="2"/>
      <dgm:spPr/>
      <dgm:t>
        <a:bodyPr/>
        <a:lstStyle/>
        <a:p>
          <a:endParaRPr lang="en-US"/>
        </a:p>
      </dgm:t>
    </dgm:pt>
    <dgm:pt modelId="{797C198F-0738-419B-B161-8EF184E1B151}" type="pres">
      <dgm:prSet presAssocID="{AF66B3BC-49B3-48E7-ADFF-DDEFC9AA169C}" presName="connTx" presStyleLbl="parChTrans1D3" presStyleIdx="0" presStyleCnt="2"/>
      <dgm:spPr/>
      <dgm:t>
        <a:bodyPr/>
        <a:lstStyle/>
        <a:p>
          <a:endParaRPr lang="en-US"/>
        </a:p>
      </dgm:t>
    </dgm:pt>
    <dgm:pt modelId="{C478E484-28E5-4953-910F-682D07FB710B}" type="pres">
      <dgm:prSet presAssocID="{50CF85D7-A5F7-4587-A579-32686ADBFA2B}" presName="root2" presStyleCnt="0"/>
      <dgm:spPr/>
    </dgm:pt>
    <dgm:pt modelId="{50CB4013-5EDC-4C7E-BEF7-6F7F9B235475}" type="pres">
      <dgm:prSet presAssocID="{50CF85D7-A5F7-4587-A579-32686ADBFA2B}" presName="LevelTwoTextNode" presStyleLbl="node3" presStyleIdx="0" presStyleCnt="2" custScaleX="149540" custScaleY="209164" custLinFactNeighborX="250" custLinFactNeighborY="-1141">
        <dgm:presLayoutVars>
          <dgm:chPref val="3"/>
        </dgm:presLayoutVars>
      </dgm:prSet>
      <dgm:spPr/>
      <dgm:t>
        <a:bodyPr/>
        <a:lstStyle/>
        <a:p>
          <a:endParaRPr lang="en-US"/>
        </a:p>
      </dgm:t>
    </dgm:pt>
    <dgm:pt modelId="{057829EB-93A9-4399-89C1-A2A8CA507993}" type="pres">
      <dgm:prSet presAssocID="{50CF85D7-A5F7-4587-A579-32686ADBFA2B}" presName="level3hierChild" presStyleCnt="0"/>
      <dgm:spPr/>
    </dgm:pt>
    <dgm:pt modelId="{3AC9CE06-8356-403D-B6BD-D26412C44F70}" type="pres">
      <dgm:prSet presAssocID="{08D6D1FC-5750-48AE-B2A5-AF053E1D4C01}" presName="conn2-1" presStyleLbl="parChTrans1D3" presStyleIdx="1" presStyleCnt="2"/>
      <dgm:spPr/>
      <dgm:t>
        <a:bodyPr/>
        <a:lstStyle/>
        <a:p>
          <a:endParaRPr lang="en-US"/>
        </a:p>
      </dgm:t>
    </dgm:pt>
    <dgm:pt modelId="{902FAEDD-2573-4BEF-9FD4-CDB04E62C2E6}" type="pres">
      <dgm:prSet presAssocID="{08D6D1FC-5750-48AE-B2A5-AF053E1D4C01}" presName="connTx" presStyleLbl="parChTrans1D3" presStyleIdx="1" presStyleCnt="2"/>
      <dgm:spPr/>
      <dgm:t>
        <a:bodyPr/>
        <a:lstStyle/>
        <a:p>
          <a:endParaRPr lang="en-US"/>
        </a:p>
      </dgm:t>
    </dgm:pt>
    <dgm:pt modelId="{F51815B0-4FB8-493B-9F9C-1698380C1E58}" type="pres">
      <dgm:prSet presAssocID="{4031D46D-C6CD-4E86-B58F-79B19BF8B105}" presName="root2" presStyleCnt="0"/>
      <dgm:spPr/>
    </dgm:pt>
    <dgm:pt modelId="{20BE56E5-0EE6-4BC8-B19E-8F76677D40D2}" type="pres">
      <dgm:prSet presAssocID="{4031D46D-C6CD-4E86-B58F-79B19BF8B105}" presName="LevelTwoTextNode" presStyleLbl="node3" presStyleIdx="1" presStyleCnt="2" custScaleX="150785" custScaleY="114283">
        <dgm:presLayoutVars>
          <dgm:chPref val="3"/>
        </dgm:presLayoutVars>
      </dgm:prSet>
      <dgm:spPr/>
      <dgm:t>
        <a:bodyPr/>
        <a:lstStyle/>
        <a:p>
          <a:endParaRPr lang="en-US"/>
        </a:p>
      </dgm:t>
    </dgm:pt>
    <dgm:pt modelId="{B5923523-3552-4A28-94C1-173960F1C4D5}" type="pres">
      <dgm:prSet presAssocID="{4031D46D-C6CD-4E86-B58F-79B19BF8B105}" presName="level3hierChild" presStyleCnt="0"/>
      <dgm:spPr/>
    </dgm:pt>
  </dgm:ptLst>
  <dgm:cxnLst>
    <dgm:cxn modelId="{7CE918F3-2128-4B40-AA31-8F8C20397D70}" srcId="{8B4CB0EF-8DA0-4817-B146-CE338AA4ED4F}" destId="{638C446E-7B5F-4E41-99F8-20DDE89DD38E}" srcOrd="1" destOrd="0" parTransId="{4420D558-B9ED-44B5-839D-BC821DEE1319}" sibTransId="{4FBE3FB4-3884-498A-9A02-616B61BCC7C9}"/>
    <dgm:cxn modelId="{9B02D244-6613-459D-86E9-28483DCF5BF2}" srcId="{8B4CB0EF-8DA0-4817-B146-CE338AA4ED4F}" destId="{69698205-8117-4596-A8BC-E1038D5206A1}" srcOrd="0" destOrd="0" parTransId="{AAA1BEB5-65FF-4E4A-B91D-882055CEE940}" sibTransId="{F0A8EFA4-13DA-42E5-B728-A178FA69FA96}"/>
    <dgm:cxn modelId="{2124743C-FF52-4029-BA5B-2F9BC7DC392E}" type="presOf" srcId="{08D6D1FC-5750-48AE-B2A5-AF053E1D4C01}" destId="{3AC9CE06-8356-403D-B6BD-D26412C44F70}" srcOrd="0" destOrd="0" presId="urn:microsoft.com/office/officeart/2005/8/layout/hierarchy2"/>
    <dgm:cxn modelId="{BF4B48DE-151F-449B-9C2E-09524BD86B83}" type="presOf" srcId="{8B4CB0EF-8DA0-4817-B146-CE338AA4ED4F}" destId="{361B935F-40D5-488B-AD86-EA3355B150D0}" srcOrd="0" destOrd="0" presId="urn:microsoft.com/office/officeart/2005/8/layout/hierarchy2"/>
    <dgm:cxn modelId="{437933D0-8BCD-48B6-9D6A-D06EA9750D68}" type="presOf" srcId="{638C446E-7B5F-4E41-99F8-20DDE89DD38E}" destId="{E4BE81BB-9227-4603-B948-484152177AA4}" srcOrd="0" destOrd="0" presId="urn:microsoft.com/office/officeart/2005/8/layout/hierarchy2"/>
    <dgm:cxn modelId="{139618D6-2931-4D5E-A791-524F89726822}" type="presOf" srcId="{69698205-8117-4596-A8BC-E1038D5206A1}" destId="{9BCDE7B2-C82B-43E8-8783-D4EAAD71CD3A}" srcOrd="0" destOrd="0" presId="urn:microsoft.com/office/officeart/2005/8/layout/hierarchy2"/>
    <dgm:cxn modelId="{D7BB379B-2975-472F-95A7-87B26635BB01}" type="presOf" srcId="{AF66B3BC-49B3-48E7-ADFF-DDEFC9AA169C}" destId="{797C198F-0738-419B-B161-8EF184E1B151}" srcOrd="1" destOrd="0" presId="urn:microsoft.com/office/officeart/2005/8/layout/hierarchy2"/>
    <dgm:cxn modelId="{206A181D-1625-407E-A5A3-FC2112440A2B}" type="presOf" srcId="{4420D558-B9ED-44B5-839D-BC821DEE1319}" destId="{92425EA7-BC39-4A41-B990-F357A91F7AEC}" srcOrd="1" destOrd="0" presId="urn:microsoft.com/office/officeart/2005/8/layout/hierarchy2"/>
    <dgm:cxn modelId="{A9900E09-D3DF-4046-905A-EA775247153F}" type="presOf" srcId="{AF66B3BC-49B3-48E7-ADFF-DDEFC9AA169C}" destId="{F0601626-F0F4-4E73-BBBE-BB3FB7F7A544}" srcOrd="0" destOrd="0" presId="urn:microsoft.com/office/officeart/2005/8/layout/hierarchy2"/>
    <dgm:cxn modelId="{10BD2548-0B28-4434-AA81-461DBE8C10EA}" type="presOf" srcId="{6C8401F1-B176-49FF-85E6-FAC66364C0BA}" destId="{2789EC9E-9EDB-4942-8D3B-7A4560698284}" srcOrd="0" destOrd="0" presId="urn:microsoft.com/office/officeart/2005/8/layout/hierarchy2"/>
    <dgm:cxn modelId="{93E6F682-95A8-4C3A-ABEA-49D1E23238AC}" type="presOf" srcId="{AAA1BEB5-65FF-4E4A-B91D-882055CEE940}" destId="{01D4BE79-704A-4960-913A-5C32BCFE7604}" srcOrd="0" destOrd="0" presId="urn:microsoft.com/office/officeart/2005/8/layout/hierarchy2"/>
    <dgm:cxn modelId="{3ED86828-EAAF-465B-B19B-BE8EB91BDFAD}" type="presOf" srcId="{4031D46D-C6CD-4E86-B58F-79B19BF8B105}" destId="{20BE56E5-0EE6-4BC8-B19E-8F76677D40D2}" srcOrd="0" destOrd="0" presId="urn:microsoft.com/office/officeart/2005/8/layout/hierarchy2"/>
    <dgm:cxn modelId="{62C253A0-ACF6-44D3-B48F-FCE82008DF60}" type="presOf" srcId="{50CF85D7-A5F7-4587-A579-32686ADBFA2B}" destId="{50CB4013-5EDC-4C7E-BEF7-6F7F9B235475}" srcOrd="0" destOrd="0" presId="urn:microsoft.com/office/officeart/2005/8/layout/hierarchy2"/>
    <dgm:cxn modelId="{66F41EBD-E877-48FC-B65F-AC0CB9F15556}" type="presOf" srcId="{4420D558-B9ED-44B5-839D-BC821DEE1319}" destId="{93A848CB-C8D3-482B-A460-5742C6DE46C2}" srcOrd="0" destOrd="0" presId="urn:microsoft.com/office/officeart/2005/8/layout/hierarchy2"/>
    <dgm:cxn modelId="{169A8676-51CD-4669-8669-4ADB7E3369A6}" srcId="{638C446E-7B5F-4E41-99F8-20DDE89DD38E}" destId="{4031D46D-C6CD-4E86-B58F-79B19BF8B105}" srcOrd="1" destOrd="0" parTransId="{08D6D1FC-5750-48AE-B2A5-AF053E1D4C01}" sibTransId="{574AA279-7A42-423A-85E0-7D02CD428C70}"/>
    <dgm:cxn modelId="{CE7E191B-0F41-4CD7-B83E-D5D00ACC61EC}" srcId="{6C8401F1-B176-49FF-85E6-FAC66364C0BA}" destId="{8B4CB0EF-8DA0-4817-B146-CE338AA4ED4F}" srcOrd="0" destOrd="0" parTransId="{EEE96A3A-24DD-4C6F-891B-6D1F323ED91B}" sibTransId="{2D1A6EF9-15AE-4D8B-A2B9-71356D46EA2C}"/>
    <dgm:cxn modelId="{50832333-F26A-4937-BD76-363D7A972D67}" srcId="{638C446E-7B5F-4E41-99F8-20DDE89DD38E}" destId="{50CF85D7-A5F7-4587-A579-32686ADBFA2B}" srcOrd="0" destOrd="0" parTransId="{AF66B3BC-49B3-48E7-ADFF-DDEFC9AA169C}" sibTransId="{443015A1-5C98-46EF-BD84-7B106E567264}"/>
    <dgm:cxn modelId="{1422E3AD-495E-4B00-A0DF-DF836B3F3EC0}" type="presOf" srcId="{08D6D1FC-5750-48AE-B2A5-AF053E1D4C01}" destId="{902FAEDD-2573-4BEF-9FD4-CDB04E62C2E6}" srcOrd="1" destOrd="0" presId="urn:microsoft.com/office/officeart/2005/8/layout/hierarchy2"/>
    <dgm:cxn modelId="{98F14329-09B0-4DCA-93E3-520EA5E61377}" type="presOf" srcId="{AAA1BEB5-65FF-4E4A-B91D-882055CEE940}" destId="{22C67DC4-14EC-4B1A-A2A4-7D87BC863A34}" srcOrd="1" destOrd="0" presId="urn:microsoft.com/office/officeart/2005/8/layout/hierarchy2"/>
    <dgm:cxn modelId="{BA0A024C-3FB2-41B3-BA7B-7A2ECD8EFBA0}" type="presParOf" srcId="{2789EC9E-9EDB-4942-8D3B-7A4560698284}" destId="{CC22AFD1-84B1-4C9B-9F3F-0F9DFDC04556}" srcOrd="0" destOrd="0" presId="urn:microsoft.com/office/officeart/2005/8/layout/hierarchy2"/>
    <dgm:cxn modelId="{539EF35F-20F6-4D29-86AD-1C406329808E}" type="presParOf" srcId="{CC22AFD1-84B1-4C9B-9F3F-0F9DFDC04556}" destId="{361B935F-40D5-488B-AD86-EA3355B150D0}" srcOrd="0" destOrd="0" presId="urn:microsoft.com/office/officeart/2005/8/layout/hierarchy2"/>
    <dgm:cxn modelId="{5E567FEE-0368-4F31-BA02-11E4FC9ABE7A}" type="presParOf" srcId="{CC22AFD1-84B1-4C9B-9F3F-0F9DFDC04556}" destId="{E38472C1-6F1D-417E-A0C2-FE933345EA00}" srcOrd="1" destOrd="0" presId="urn:microsoft.com/office/officeart/2005/8/layout/hierarchy2"/>
    <dgm:cxn modelId="{2B6A7A45-88AD-41C8-BF96-22F0B4974E63}" type="presParOf" srcId="{E38472C1-6F1D-417E-A0C2-FE933345EA00}" destId="{01D4BE79-704A-4960-913A-5C32BCFE7604}" srcOrd="0" destOrd="0" presId="urn:microsoft.com/office/officeart/2005/8/layout/hierarchy2"/>
    <dgm:cxn modelId="{D005DEEB-43A8-48C5-921C-021C69142E30}" type="presParOf" srcId="{01D4BE79-704A-4960-913A-5C32BCFE7604}" destId="{22C67DC4-14EC-4B1A-A2A4-7D87BC863A34}" srcOrd="0" destOrd="0" presId="urn:microsoft.com/office/officeart/2005/8/layout/hierarchy2"/>
    <dgm:cxn modelId="{B4C0D465-167E-4CBB-9210-B870A6531B6B}" type="presParOf" srcId="{E38472C1-6F1D-417E-A0C2-FE933345EA00}" destId="{115DE02F-CF8A-4564-AD23-CE769C219BD9}" srcOrd="1" destOrd="0" presId="urn:microsoft.com/office/officeart/2005/8/layout/hierarchy2"/>
    <dgm:cxn modelId="{FA579F1A-391C-4D75-A02D-7F11E184FF20}" type="presParOf" srcId="{115DE02F-CF8A-4564-AD23-CE769C219BD9}" destId="{9BCDE7B2-C82B-43E8-8783-D4EAAD71CD3A}" srcOrd="0" destOrd="0" presId="urn:microsoft.com/office/officeart/2005/8/layout/hierarchy2"/>
    <dgm:cxn modelId="{4DC656F9-37C4-4838-A8FE-565A65A6FF45}" type="presParOf" srcId="{115DE02F-CF8A-4564-AD23-CE769C219BD9}" destId="{049C571C-A233-489B-B497-E102BED332A7}" srcOrd="1" destOrd="0" presId="urn:microsoft.com/office/officeart/2005/8/layout/hierarchy2"/>
    <dgm:cxn modelId="{FCB51C2D-C08F-4FBB-A97F-583F0F2C9571}" type="presParOf" srcId="{E38472C1-6F1D-417E-A0C2-FE933345EA00}" destId="{93A848CB-C8D3-482B-A460-5742C6DE46C2}" srcOrd="2" destOrd="0" presId="urn:microsoft.com/office/officeart/2005/8/layout/hierarchy2"/>
    <dgm:cxn modelId="{FBF0D401-30FD-4F32-BFFD-C26C15940873}" type="presParOf" srcId="{93A848CB-C8D3-482B-A460-5742C6DE46C2}" destId="{92425EA7-BC39-4A41-B990-F357A91F7AEC}" srcOrd="0" destOrd="0" presId="urn:microsoft.com/office/officeart/2005/8/layout/hierarchy2"/>
    <dgm:cxn modelId="{1771ADC5-BB41-46E8-B2C0-BC1EA4657B08}" type="presParOf" srcId="{E38472C1-6F1D-417E-A0C2-FE933345EA00}" destId="{F31DCC51-5474-4246-B97E-DB0A13E1570F}" srcOrd="3" destOrd="0" presId="urn:microsoft.com/office/officeart/2005/8/layout/hierarchy2"/>
    <dgm:cxn modelId="{EB1847C3-3037-4B70-821B-255B7743650F}" type="presParOf" srcId="{F31DCC51-5474-4246-B97E-DB0A13E1570F}" destId="{E4BE81BB-9227-4603-B948-484152177AA4}" srcOrd="0" destOrd="0" presId="urn:microsoft.com/office/officeart/2005/8/layout/hierarchy2"/>
    <dgm:cxn modelId="{4AB351D4-06B8-48B1-BC94-0792095A950C}" type="presParOf" srcId="{F31DCC51-5474-4246-B97E-DB0A13E1570F}" destId="{5CC88ABD-C87E-4B29-BB00-0BDA45552C9B}" srcOrd="1" destOrd="0" presId="urn:microsoft.com/office/officeart/2005/8/layout/hierarchy2"/>
    <dgm:cxn modelId="{9F9A3F1F-731C-478E-96E1-423493B61966}" type="presParOf" srcId="{5CC88ABD-C87E-4B29-BB00-0BDA45552C9B}" destId="{F0601626-F0F4-4E73-BBBE-BB3FB7F7A544}" srcOrd="0" destOrd="0" presId="urn:microsoft.com/office/officeart/2005/8/layout/hierarchy2"/>
    <dgm:cxn modelId="{D3422039-8382-470E-B1E3-258DBE6D7EDD}" type="presParOf" srcId="{F0601626-F0F4-4E73-BBBE-BB3FB7F7A544}" destId="{797C198F-0738-419B-B161-8EF184E1B151}" srcOrd="0" destOrd="0" presId="urn:microsoft.com/office/officeart/2005/8/layout/hierarchy2"/>
    <dgm:cxn modelId="{DFB24DBF-C0D9-4DCA-8F6F-09669AE8AABF}" type="presParOf" srcId="{5CC88ABD-C87E-4B29-BB00-0BDA45552C9B}" destId="{C478E484-28E5-4953-910F-682D07FB710B}" srcOrd="1" destOrd="0" presId="urn:microsoft.com/office/officeart/2005/8/layout/hierarchy2"/>
    <dgm:cxn modelId="{6F40FBA5-9AA0-4D18-9245-EE1D3FA2B8BF}" type="presParOf" srcId="{C478E484-28E5-4953-910F-682D07FB710B}" destId="{50CB4013-5EDC-4C7E-BEF7-6F7F9B235475}" srcOrd="0" destOrd="0" presId="urn:microsoft.com/office/officeart/2005/8/layout/hierarchy2"/>
    <dgm:cxn modelId="{0B61B2FE-EC57-4155-90FD-0F8FC08D6B16}" type="presParOf" srcId="{C478E484-28E5-4953-910F-682D07FB710B}" destId="{057829EB-93A9-4399-89C1-A2A8CA507993}" srcOrd="1" destOrd="0" presId="urn:microsoft.com/office/officeart/2005/8/layout/hierarchy2"/>
    <dgm:cxn modelId="{3F96DD06-3720-42BD-97DD-75217C7F7760}" type="presParOf" srcId="{5CC88ABD-C87E-4B29-BB00-0BDA45552C9B}" destId="{3AC9CE06-8356-403D-B6BD-D26412C44F70}" srcOrd="2" destOrd="0" presId="urn:microsoft.com/office/officeart/2005/8/layout/hierarchy2"/>
    <dgm:cxn modelId="{71038FF1-C88D-4B8D-A49A-2C7A096E010E}" type="presParOf" srcId="{3AC9CE06-8356-403D-B6BD-D26412C44F70}" destId="{902FAEDD-2573-4BEF-9FD4-CDB04E62C2E6}" srcOrd="0" destOrd="0" presId="urn:microsoft.com/office/officeart/2005/8/layout/hierarchy2"/>
    <dgm:cxn modelId="{F1EF634C-9994-4D10-9881-DB5F1DBD11BD}" type="presParOf" srcId="{5CC88ABD-C87E-4B29-BB00-0BDA45552C9B}" destId="{F51815B0-4FB8-493B-9F9C-1698380C1E58}" srcOrd="3" destOrd="0" presId="urn:microsoft.com/office/officeart/2005/8/layout/hierarchy2"/>
    <dgm:cxn modelId="{B034E437-3F5A-4B08-B4D1-B6A8D3CD3A58}" type="presParOf" srcId="{F51815B0-4FB8-493B-9F9C-1698380C1E58}" destId="{20BE56E5-0EE6-4BC8-B19E-8F76677D40D2}" srcOrd="0" destOrd="0" presId="urn:microsoft.com/office/officeart/2005/8/layout/hierarchy2"/>
    <dgm:cxn modelId="{D3CF6716-B2B1-4174-8BA0-29082C3578AB}" type="presParOf" srcId="{F51815B0-4FB8-493B-9F9C-1698380C1E58}" destId="{B5923523-3552-4A28-94C1-173960F1C4D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1B935F-40D5-488B-AD86-EA3355B150D0}">
      <dsp:nvSpPr>
        <dsp:cNvPr id="0" name=""/>
        <dsp:cNvSpPr/>
      </dsp:nvSpPr>
      <dsp:spPr>
        <a:xfrm>
          <a:off x="12190" y="910422"/>
          <a:ext cx="2434649" cy="16049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2400300">
            <a:lnSpc>
              <a:spcPct val="90000"/>
            </a:lnSpc>
            <a:spcBef>
              <a:spcPct val="0"/>
            </a:spcBef>
            <a:spcAft>
              <a:spcPct val="35000"/>
            </a:spcAft>
          </a:pPr>
          <a:r>
            <a:rPr lang="en-US" sz="5400" kern="1200" dirty="0" smtClean="0"/>
            <a:t>Political Science </a:t>
          </a:r>
          <a:endParaRPr lang="en-US" sz="5400" kern="1200" dirty="0"/>
        </a:p>
      </dsp:txBody>
      <dsp:txXfrm>
        <a:off x="59198" y="957430"/>
        <a:ext cx="2340633" cy="1510953"/>
      </dsp:txXfrm>
    </dsp:sp>
    <dsp:sp modelId="{01D4BE79-704A-4960-913A-5C32BCFE7604}">
      <dsp:nvSpPr>
        <dsp:cNvPr id="0" name=""/>
        <dsp:cNvSpPr/>
      </dsp:nvSpPr>
      <dsp:spPr>
        <a:xfrm rot="19460203">
          <a:off x="2334259" y="1340360"/>
          <a:ext cx="1200577" cy="45131"/>
        </a:xfrm>
        <a:custGeom>
          <a:avLst/>
          <a:gdLst/>
          <a:ahLst/>
          <a:cxnLst/>
          <a:rect l="0" t="0" r="0" b="0"/>
          <a:pathLst>
            <a:path>
              <a:moveTo>
                <a:pt x="0" y="22565"/>
              </a:moveTo>
              <a:lnTo>
                <a:pt x="1200577" y="2256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904533" y="1332911"/>
        <a:ext cx="60028" cy="60028"/>
      </dsp:txXfrm>
    </dsp:sp>
    <dsp:sp modelId="{9BCDE7B2-C82B-43E8-8783-D4EAAD71CD3A}">
      <dsp:nvSpPr>
        <dsp:cNvPr id="0" name=""/>
        <dsp:cNvSpPr/>
      </dsp:nvSpPr>
      <dsp:spPr>
        <a:xfrm>
          <a:off x="3422257" y="201403"/>
          <a:ext cx="2434649" cy="162308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kern="1200" dirty="0" smtClean="0"/>
            <a:t>History of political thought</a:t>
          </a:r>
          <a:endParaRPr lang="en-US" sz="3200" kern="1200" dirty="0"/>
        </a:p>
      </dsp:txBody>
      <dsp:txXfrm>
        <a:off x="3469795" y="248941"/>
        <a:ext cx="2339573" cy="1528007"/>
      </dsp:txXfrm>
    </dsp:sp>
    <dsp:sp modelId="{93A848CB-C8D3-482B-A460-5742C6DE46C2}">
      <dsp:nvSpPr>
        <dsp:cNvPr id="0" name=""/>
        <dsp:cNvSpPr/>
      </dsp:nvSpPr>
      <dsp:spPr>
        <a:xfrm rot="2546176">
          <a:off x="2273721" y="2136247"/>
          <a:ext cx="1321653" cy="45131"/>
        </a:xfrm>
        <a:custGeom>
          <a:avLst/>
          <a:gdLst/>
          <a:ahLst/>
          <a:cxnLst/>
          <a:rect l="0" t="0" r="0" b="0"/>
          <a:pathLst>
            <a:path>
              <a:moveTo>
                <a:pt x="0" y="22565"/>
              </a:moveTo>
              <a:lnTo>
                <a:pt x="1321653" y="2256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901506" y="2125771"/>
        <a:ext cx="66082" cy="66082"/>
      </dsp:txXfrm>
    </dsp:sp>
    <dsp:sp modelId="{E4BE81BB-9227-4603-B948-484152177AA4}">
      <dsp:nvSpPr>
        <dsp:cNvPr id="0" name=""/>
        <dsp:cNvSpPr/>
      </dsp:nvSpPr>
      <dsp:spPr>
        <a:xfrm>
          <a:off x="3422257" y="1996056"/>
          <a:ext cx="2434649" cy="12173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kern="1200" dirty="0" smtClean="0"/>
            <a:t>Domestic policy </a:t>
          </a:r>
          <a:endParaRPr lang="en-US" sz="3200" kern="1200" dirty="0"/>
        </a:p>
      </dsp:txBody>
      <dsp:txXfrm>
        <a:off x="3457911" y="2031710"/>
        <a:ext cx="2363341" cy="1146016"/>
      </dsp:txXfrm>
    </dsp:sp>
    <dsp:sp modelId="{F0601626-F0F4-4E73-BBBE-BB3FB7F7A544}">
      <dsp:nvSpPr>
        <dsp:cNvPr id="0" name=""/>
        <dsp:cNvSpPr/>
      </dsp:nvSpPr>
      <dsp:spPr>
        <a:xfrm rot="19244712">
          <a:off x="5714116" y="2181759"/>
          <a:ext cx="1265525" cy="45131"/>
        </a:xfrm>
        <a:custGeom>
          <a:avLst/>
          <a:gdLst/>
          <a:ahLst/>
          <a:cxnLst/>
          <a:rect l="0" t="0" r="0" b="0"/>
          <a:pathLst>
            <a:path>
              <a:moveTo>
                <a:pt x="0" y="22565"/>
              </a:moveTo>
              <a:lnTo>
                <a:pt x="1265525" y="2256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15241" y="2172687"/>
        <a:ext cx="63276" cy="63276"/>
      </dsp:txXfrm>
    </dsp:sp>
    <dsp:sp modelId="{50CB4013-5EDC-4C7E-BEF7-6F7F9B235475}">
      <dsp:nvSpPr>
        <dsp:cNvPr id="0" name=""/>
        <dsp:cNvSpPr/>
      </dsp:nvSpPr>
      <dsp:spPr>
        <a:xfrm>
          <a:off x="6836852" y="530830"/>
          <a:ext cx="3640774" cy="2546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smtClean="0"/>
            <a:t>Institutions</a:t>
          </a:r>
        </a:p>
        <a:p>
          <a:pPr lvl="0" algn="ctr" defTabSz="800100">
            <a:lnSpc>
              <a:spcPct val="90000"/>
            </a:lnSpc>
            <a:spcBef>
              <a:spcPct val="0"/>
            </a:spcBef>
            <a:spcAft>
              <a:spcPct val="35000"/>
            </a:spcAft>
          </a:pPr>
          <a:r>
            <a:rPr lang="en-US" sz="1800" kern="1200" dirty="0" smtClean="0"/>
            <a:t>Constitutions</a:t>
          </a:r>
        </a:p>
        <a:p>
          <a:pPr lvl="0" algn="ctr" defTabSz="800100">
            <a:lnSpc>
              <a:spcPct val="90000"/>
            </a:lnSpc>
            <a:spcBef>
              <a:spcPct val="0"/>
            </a:spcBef>
            <a:spcAft>
              <a:spcPct val="35000"/>
            </a:spcAft>
          </a:pPr>
          <a:r>
            <a:rPr lang="en-US" sz="1800" kern="1200" dirty="0" smtClean="0"/>
            <a:t>Mechanisms</a:t>
          </a:r>
        </a:p>
        <a:p>
          <a:pPr lvl="0" algn="ctr" defTabSz="800100">
            <a:lnSpc>
              <a:spcPct val="90000"/>
            </a:lnSpc>
            <a:spcBef>
              <a:spcPct val="0"/>
            </a:spcBef>
            <a:spcAft>
              <a:spcPct val="35000"/>
            </a:spcAft>
          </a:pPr>
          <a:r>
            <a:rPr lang="en-US" sz="1800" kern="1200" dirty="0" smtClean="0"/>
            <a:t>Actors</a:t>
          </a:r>
        </a:p>
        <a:p>
          <a:pPr lvl="0" algn="ctr" defTabSz="800100">
            <a:lnSpc>
              <a:spcPct val="90000"/>
            </a:lnSpc>
            <a:spcBef>
              <a:spcPct val="0"/>
            </a:spcBef>
            <a:spcAft>
              <a:spcPct val="35000"/>
            </a:spcAft>
          </a:pPr>
          <a:r>
            <a:rPr lang="en-US" sz="1800" kern="1200" dirty="0" smtClean="0"/>
            <a:t>Behavior</a:t>
          </a:r>
        </a:p>
        <a:p>
          <a:pPr lvl="0" algn="ctr" defTabSz="800100">
            <a:lnSpc>
              <a:spcPct val="90000"/>
            </a:lnSpc>
            <a:spcBef>
              <a:spcPct val="0"/>
            </a:spcBef>
            <a:spcAft>
              <a:spcPct val="35000"/>
            </a:spcAft>
          </a:pPr>
          <a:r>
            <a:rPr lang="en-US" sz="1800" kern="1200" dirty="0" smtClean="0"/>
            <a:t>Goals and objectives. </a:t>
          </a:r>
          <a:endParaRPr lang="en-US" sz="1800" kern="1200" dirty="0"/>
        </a:p>
      </dsp:txBody>
      <dsp:txXfrm>
        <a:off x="6911428" y="605406"/>
        <a:ext cx="3491622" cy="2397052"/>
      </dsp:txXfrm>
    </dsp:sp>
    <dsp:sp modelId="{3AC9CE06-8356-403D-B6BD-D26412C44F70}">
      <dsp:nvSpPr>
        <dsp:cNvPr id="0" name=""/>
        <dsp:cNvSpPr/>
      </dsp:nvSpPr>
      <dsp:spPr>
        <a:xfrm rot="3268929">
          <a:off x="5505684" y="3264354"/>
          <a:ext cx="1676303" cy="45131"/>
        </a:xfrm>
        <a:custGeom>
          <a:avLst/>
          <a:gdLst/>
          <a:ahLst/>
          <a:cxnLst/>
          <a:rect l="0" t="0" r="0" b="0"/>
          <a:pathLst>
            <a:path>
              <a:moveTo>
                <a:pt x="0" y="22565"/>
              </a:moveTo>
              <a:lnTo>
                <a:pt x="1676303" y="2256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6301928" y="3245012"/>
        <a:ext cx="83815" cy="83815"/>
      </dsp:txXfrm>
    </dsp:sp>
    <dsp:sp modelId="{20BE56E5-0EE6-4BC8-B19E-8F76677D40D2}">
      <dsp:nvSpPr>
        <dsp:cNvPr id="0" name=""/>
        <dsp:cNvSpPr/>
      </dsp:nvSpPr>
      <dsp:spPr>
        <a:xfrm>
          <a:off x="6830765" y="3273523"/>
          <a:ext cx="3671085" cy="139119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smtClean="0"/>
            <a:t>Public administration </a:t>
          </a:r>
        </a:p>
        <a:p>
          <a:pPr lvl="0" algn="ctr" defTabSz="800100">
            <a:lnSpc>
              <a:spcPct val="90000"/>
            </a:lnSpc>
            <a:spcBef>
              <a:spcPct val="0"/>
            </a:spcBef>
            <a:spcAft>
              <a:spcPct val="35000"/>
            </a:spcAft>
          </a:pPr>
          <a:r>
            <a:rPr lang="en-US" sz="1800" kern="1200" dirty="0" smtClean="0"/>
            <a:t>Public policy</a:t>
          </a:r>
        </a:p>
        <a:p>
          <a:pPr lvl="0" algn="ctr" defTabSz="800100">
            <a:lnSpc>
              <a:spcPct val="90000"/>
            </a:lnSpc>
            <a:spcBef>
              <a:spcPct val="0"/>
            </a:spcBef>
            <a:spcAft>
              <a:spcPct val="35000"/>
            </a:spcAft>
          </a:pPr>
          <a:r>
            <a:rPr lang="en-US" sz="1800" kern="1200" dirty="0" smtClean="0"/>
            <a:t>Political management</a:t>
          </a:r>
        </a:p>
        <a:p>
          <a:pPr lvl="0" algn="ctr" defTabSz="800100">
            <a:lnSpc>
              <a:spcPct val="90000"/>
            </a:lnSpc>
            <a:spcBef>
              <a:spcPct val="0"/>
            </a:spcBef>
            <a:spcAft>
              <a:spcPct val="35000"/>
            </a:spcAft>
          </a:pPr>
          <a:r>
            <a:rPr lang="en-US" sz="1800" kern="1200" dirty="0" smtClean="0"/>
            <a:t>Conflict resolution  </a:t>
          </a:r>
          <a:endParaRPr lang="en-US" sz="1800" kern="1200" dirty="0"/>
        </a:p>
      </dsp:txBody>
      <dsp:txXfrm>
        <a:off x="6871512" y="3314270"/>
        <a:ext cx="3589591" cy="130970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C2490F-FB9E-4234-B2A6-C9EBC67A7A1F}"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3456337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C2490F-FB9E-4234-B2A6-C9EBC67A7A1F}"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4043903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C2490F-FB9E-4234-B2A6-C9EBC67A7A1F}"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1487712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C2490F-FB9E-4234-B2A6-C9EBC67A7A1F}"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2557700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0C2490F-FB9E-4234-B2A6-C9EBC67A7A1F}"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81380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C2490F-FB9E-4234-B2A6-C9EBC67A7A1F}" type="datetimeFigureOut">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1783962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C2490F-FB9E-4234-B2A6-C9EBC67A7A1F}" type="datetimeFigureOut">
              <a:rPr lang="en-US" smtClean="0"/>
              <a:t>9/27/2021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3437917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C2490F-FB9E-4234-B2A6-C9EBC67A7A1F}" type="datetimeFigureOut">
              <a:rPr lang="en-US" smtClean="0"/>
              <a:t>9/27/2021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564754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2490F-FB9E-4234-B2A6-C9EBC67A7A1F}" type="datetimeFigureOut">
              <a:rPr lang="en-US" smtClean="0"/>
              <a:t>9/27/2021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227817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0C2490F-FB9E-4234-B2A6-C9EBC67A7A1F}" type="datetimeFigureOut">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2222569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0C2490F-FB9E-4234-B2A6-C9EBC67A7A1F}" type="datetimeFigureOut">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1E31B6-146C-40EA-9780-2CF865720FEA}" type="slidenum">
              <a:rPr lang="en-US" smtClean="0"/>
              <a:t>‹#›</a:t>
            </a:fld>
            <a:endParaRPr lang="en-US"/>
          </a:p>
        </p:txBody>
      </p:sp>
    </p:spTree>
    <p:extLst>
      <p:ext uri="{BB962C8B-B14F-4D97-AF65-F5344CB8AC3E}">
        <p14:creationId xmlns:p14="http://schemas.microsoft.com/office/powerpoint/2010/main" val="3686222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C2490F-FB9E-4234-B2A6-C9EBC67A7A1F}" type="datetimeFigureOut">
              <a:rPr lang="en-US" smtClean="0"/>
              <a:t>9/27/2021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1E31B6-146C-40EA-9780-2CF865720FEA}" type="slidenum">
              <a:rPr lang="en-US" smtClean="0"/>
              <a:t>‹#›</a:t>
            </a:fld>
            <a:endParaRPr lang="en-US"/>
          </a:p>
        </p:txBody>
      </p:sp>
    </p:spTree>
    <p:extLst>
      <p:ext uri="{BB962C8B-B14F-4D97-AF65-F5344CB8AC3E}">
        <p14:creationId xmlns:p14="http://schemas.microsoft.com/office/powerpoint/2010/main" val="2066200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rem_buzurtanova@hot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28650"/>
            <a:ext cx="9144000" cy="3143250"/>
          </a:xfrm>
        </p:spPr>
        <p:txBody>
          <a:bodyPr>
            <a:normAutofit/>
          </a:bodyPr>
          <a:lstStyle/>
          <a:p>
            <a:r>
              <a:rPr lang="en-US" sz="3600" b="1" dirty="0"/>
              <a:t>Al-Farabi Kazakh National </a:t>
            </a:r>
            <a:r>
              <a:rPr lang="en-US" sz="3600" b="1" dirty="0" smtClean="0"/>
              <a:t>University</a:t>
            </a:r>
            <a:r>
              <a:rPr lang="en-US" dirty="0"/>
              <a:t/>
            </a:r>
            <a:br>
              <a:rPr lang="en-US" dirty="0"/>
            </a:br>
            <a:r>
              <a:rPr lang="en-US" b="1" dirty="0"/>
              <a:t>Political </a:t>
            </a:r>
            <a:r>
              <a:rPr lang="en-US" b="1" dirty="0" smtClean="0"/>
              <a:t>Science; Introductory Course</a:t>
            </a:r>
            <a:r>
              <a:rPr lang="en-US"/>
              <a:t/>
            </a:r>
            <a:br>
              <a:rPr lang="en-US"/>
            </a:br>
            <a:r>
              <a:rPr lang="en-US" b="1" smtClean="0"/>
              <a:t>2021 </a:t>
            </a:r>
            <a:r>
              <a:rPr lang="en-US" b="1"/>
              <a:t>- </a:t>
            </a:r>
            <a:r>
              <a:rPr lang="en-US" b="1" smtClean="0"/>
              <a:t>2022</a:t>
            </a:r>
            <a:endParaRPr lang="en-US" dirty="0"/>
          </a:p>
        </p:txBody>
      </p:sp>
      <p:sp>
        <p:nvSpPr>
          <p:cNvPr id="3" name="Subtitle 2"/>
          <p:cNvSpPr>
            <a:spLocks noGrp="1"/>
          </p:cNvSpPr>
          <p:nvPr>
            <p:ph type="subTitle" idx="1"/>
          </p:nvPr>
        </p:nvSpPr>
        <p:spPr>
          <a:xfrm>
            <a:off x="728663" y="4171950"/>
            <a:ext cx="10929937" cy="1185863"/>
          </a:xfrm>
        </p:spPr>
        <p:txBody>
          <a:bodyPr>
            <a:normAutofit/>
          </a:bodyPr>
          <a:lstStyle/>
          <a:p>
            <a:pPr algn="r"/>
            <a:r>
              <a:rPr lang="en-US" b="1" dirty="0" smtClean="0"/>
              <a:t>by </a:t>
            </a:r>
            <a:r>
              <a:rPr lang="en-US" b="1" dirty="0"/>
              <a:t>Marem Buzurtanova, Senior Lecturer</a:t>
            </a:r>
          </a:p>
          <a:p>
            <a:pPr algn="r"/>
            <a:r>
              <a:rPr lang="en-US" b="1" dirty="0"/>
              <a:t>e-mail: </a:t>
            </a:r>
            <a:r>
              <a:rPr lang="en-US" b="1" dirty="0">
                <a:hlinkClick r:id="rId2"/>
              </a:rPr>
              <a:t>marem_buzurtanova@hotmail.com</a:t>
            </a:r>
            <a:r>
              <a:rPr lang="en-US" b="1" dirty="0"/>
              <a:t> </a:t>
            </a:r>
          </a:p>
          <a:p>
            <a:endParaRPr lang="en-US" dirty="0"/>
          </a:p>
        </p:txBody>
      </p:sp>
    </p:spTree>
    <p:extLst>
      <p:ext uri="{BB962C8B-B14F-4D97-AF65-F5344CB8AC3E}">
        <p14:creationId xmlns:p14="http://schemas.microsoft.com/office/powerpoint/2010/main" val="1506170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Lecture 6  Political Science as Academic Discipline: </a:t>
            </a:r>
            <a:r>
              <a:rPr lang="en-US" dirty="0" smtClean="0"/>
              <a:t>Fields of Study of Political Science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72594036"/>
              </p:ext>
            </p:extLst>
          </p:nvPr>
        </p:nvGraphicFramePr>
        <p:xfrm>
          <a:off x="838200" y="1825624"/>
          <a:ext cx="10515600" cy="48550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0960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Lecture 6  Political Science as Academic Discipline: </a:t>
            </a:r>
            <a:r>
              <a:rPr lang="en-US" dirty="0" smtClean="0"/>
              <a:t>Categories and terminology of Political Science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a:t>
            </a:r>
            <a:r>
              <a:rPr lang="en-US" sz="4800" b="1" cap="all" dirty="0" smtClean="0"/>
              <a:t>Politics</a:t>
            </a:r>
            <a:endParaRPr lang="en-US" sz="4800" b="1" cap="all" dirty="0"/>
          </a:p>
          <a:p>
            <a:pPr marL="0" indent="0">
              <a:buNone/>
            </a:pPr>
            <a:r>
              <a:rPr lang="en-US" sz="4800" dirty="0" smtClean="0"/>
              <a:t>									</a:t>
            </a:r>
            <a:r>
              <a:rPr lang="en-US" sz="4800" cap="all" dirty="0" smtClean="0">
                <a:latin typeface="Comic Sans MS" panose="030F0702030302020204" pitchFamily="66" charset="0"/>
              </a:rPr>
              <a:t>State</a:t>
            </a:r>
          </a:p>
          <a:p>
            <a:pPr marL="0" indent="0">
              <a:buNone/>
            </a:pPr>
            <a:r>
              <a:rPr lang="en-US" sz="4800" cap="all" dirty="0" smtClean="0"/>
              <a:t>							</a:t>
            </a:r>
            <a:r>
              <a:rPr lang="en-US" sz="4800" cap="all" dirty="0" smtClean="0">
                <a:latin typeface="Bodoni MT Black" panose="02070A03080606020203" pitchFamily="18" charset="0"/>
              </a:rPr>
              <a:t>Power</a:t>
            </a:r>
            <a:r>
              <a:rPr lang="en-US" sz="4800" cap="all" dirty="0" smtClean="0"/>
              <a:t> </a:t>
            </a:r>
            <a:endParaRPr lang="en-US" sz="4800" cap="all" dirty="0"/>
          </a:p>
          <a:p>
            <a:pPr marL="0" indent="0">
              <a:buNone/>
            </a:pPr>
            <a:r>
              <a:rPr lang="en-US" sz="4800" i="1" cap="all" dirty="0" smtClean="0">
                <a:latin typeface="Cooper Black" panose="0208090404030B020404" pitchFamily="18" charset="0"/>
              </a:rPr>
              <a:t>Political action </a:t>
            </a:r>
            <a:endParaRPr lang="en-US" sz="4800" i="1" cap="all" dirty="0">
              <a:latin typeface="Cooper Black" panose="0208090404030B020404" pitchFamily="18" charset="0"/>
            </a:endParaRPr>
          </a:p>
          <a:p>
            <a:pPr marL="0" indent="0">
              <a:buNone/>
            </a:pPr>
            <a:r>
              <a:rPr lang="en-US" sz="4800" cap="all" dirty="0" smtClean="0"/>
              <a:t>			</a:t>
            </a:r>
            <a:r>
              <a:rPr lang="en-US" sz="4800" u="sng" cap="all" dirty="0" smtClean="0">
                <a:latin typeface="Arial Narrow" panose="020B0606020202030204" pitchFamily="34" charset="0"/>
              </a:rPr>
              <a:t>Political actor </a:t>
            </a:r>
            <a:endParaRPr lang="en-US" sz="4800" u="sng" cap="all" dirty="0">
              <a:latin typeface="Arial Narrow" panose="020B0606020202030204" pitchFamily="34" charset="0"/>
            </a:endParaRPr>
          </a:p>
        </p:txBody>
      </p:sp>
    </p:spTree>
    <p:extLst>
      <p:ext uri="{BB962C8B-B14F-4D97-AF65-F5344CB8AC3E}">
        <p14:creationId xmlns:p14="http://schemas.microsoft.com/office/powerpoint/2010/main" val="2376101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77950"/>
          </a:xfrm>
        </p:spPr>
        <p:txBody>
          <a:bodyPr>
            <a:normAutofit/>
          </a:bodyPr>
          <a:lstStyle/>
          <a:p>
            <a:r>
              <a:rPr lang="en-US" b="1" dirty="0" smtClean="0"/>
              <a:t>Lecture 6  </a:t>
            </a:r>
            <a:r>
              <a:rPr lang="en-US" b="1" dirty="0"/>
              <a:t>Political Science as Academic </a:t>
            </a:r>
            <a:r>
              <a:rPr lang="en-US" b="1" dirty="0" smtClean="0"/>
              <a:t>Discipline</a:t>
            </a:r>
            <a:endParaRPr lang="en-US" b="1" dirty="0"/>
          </a:p>
        </p:txBody>
      </p:sp>
      <p:sp>
        <p:nvSpPr>
          <p:cNvPr id="3" name="Content Placeholder 2"/>
          <p:cNvSpPr>
            <a:spLocks noGrp="1"/>
          </p:cNvSpPr>
          <p:nvPr>
            <p:ph idx="1"/>
          </p:nvPr>
        </p:nvSpPr>
        <p:spPr>
          <a:xfrm>
            <a:off x="838200" y="1900239"/>
            <a:ext cx="10515600" cy="4276724"/>
          </a:xfrm>
        </p:spPr>
        <p:txBody>
          <a:bodyPr>
            <a:normAutofit/>
          </a:bodyPr>
          <a:lstStyle/>
          <a:p>
            <a:r>
              <a:rPr lang="en-US" dirty="0" smtClean="0"/>
              <a:t>Introducing module 2;</a:t>
            </a:r>
          </a:p>
          <a:p>
            <a:r>
              <a:rPr lang="en-US" dirty="0" smtClean="0"/>
              <a:t>Setting the Task of the Lecture;</a:t>
            </a:r>
          </a:p>
          <a:p>
            <a:r>
              <a:rPr lang="en-US" dirty="0" smtClean="0"/>
              <a:t>History of Political Science;</a:t>
            </a:r>
          </a:p>
          <a:p>
            <a:r>
              <a:rPr lang="en-US" dirty="0" smtClean="0"/>
              <a:t>Methodological Pluralism;</a:t>
            </a:r>
          </a:p>
          <a:p>
            <a:r>
              <a:rPr lang="en-US" dirty="0" smtClean="0"/>
              <a:t>Methods and Approaches of Political Science;</a:t>
            </a:r>
          </a:p>
          <a:p>
            <a:r>
              <a:rPr lang="en-US" dirty="0" smtClean="0"/>
              <a:t>Fields of Study of Political Science;</a:t>
            </a:r>
          </a:p>
          <a:p>
            <a:r>
              <a:rPr lang="en-US" dirty="0" smtClean="0"/>
              <a:t>Categories and terminology of Political Science. </a:t>
            </a:r>
          </a:p>
        </p:txBody>
      </p:sp>
    </p:spTree>
    <p:extLst>
      <p:ext uri="{BB962C8B-B14F-4D97-AF65-F5344CB8AC3E}">
        <p14:creationId xmlns:p14="http://schemas.microsoft.com/office/powerpoint/2010/main" val="318323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1062" y="365124"/>
            <a:ext cx="10515600" cy="749300"/>
          </a:xfrm>
        </p:spPr>
        <p:txBody>
          <a:bodyPr>
            <a:normAutofit fontScale="90000"/>
          </a:bodyPr>
          <a:lstStyle/>
          <a:p>
            <a:r>
              <a:rPr lang="en-US" b="1" cap="all" dirty="0" smtClean="0"/>
              <a:t>Module 2  </a:t>
            </a:r>
            <a:r>
              <a:rPr lang="en-US" b="1" dirty="0"/>
              <a:t>Political Science as Academic Discipline </a:t>
            </a:r>
            <a:endParaRPr lang="en-US" b="1" cap="all"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725371"/>
              </p:ext>
            </p:extLst>
          </p:nvPr>
        </p:nvGraphicFramePr>
        <p:xfrm>
          <a:off x="0" y="365124"/>
          <a:ext cx="11344275" cy="5672736"/>
        </p:xfrm>
        <a:graphic>
          <a:graphicData uri="http://schemas.openxmlformats.org/drawingml/2006/table">
            <a:tbl>
              <a:tblPr firstRow="1" firstCol="1" bandRow="1">
                <a:tableStyleId>{5C22544A-7EE6-4342-B048-85BDC9FD1C3A}</a:tableStyleId>
              </a:tblPr>
              <a:tblGrid>
                <a:gridCol w="1211038">
                  <a:extLst>
                    <a:ext uri="{9D8B030D-6E8A-4147-A177-3AD203B41FA5}">
                      <a16:colId xmlns:a16="http://schemas.microsoft.com/office/drawing/2014/main" val="560077253"/>
                    </a:ext>
                  </a:extLst>
                </a:gridCol>
                <a:gridCol w="6956797">
                  <a:extLst>
                    <a:ext uri="{9D8B030D-6E8A-4147-A177-3AD203B41FA5}">
                      <a16:colId xmlns:a16="http://schemas.microsoft.com/office/drawing/2014/main" val="3295976954"/>
                    </a:ext>
                  </a:extLst>
                </a:gridCol>
                <a:gridCol w="2268429">
                  <a:extLst>
                    <a:ext uri="{9D8B030D-6E8A-4147-A177-3AD203B41FA5}">
                      <a16:colId xmlns:a16="http://schemas.microsoft.com/office/drawing/2014/main" val="1593458279"/>
                    </a:ext>
                  </a:extLst>
                </a:gridCol>
                <a:gridCol w="908011">
                  <a:extLst>
                    <a:ext uri="{9D8B030D-6E8A-4147-A177-3AD203B41FA5}">
                      <a16:colId xmlns:a16="http://schemas.microsoft.com/office/drawing/2014/main" val="2002764090"/>
                    </a:ext>
                  </a:extLst>
                </a:gridCol>
              </a:tblGrid>
              <a:tr h="675085">
                <a:tc>
                  <a:txBody>
                    <a:bodyPr/>
                    <a:lstStyle/>
                    <a:p>
                      <a:pPr>
                        <a:spcAft>
                          <a:spcPts val="0"/>
                        </a:spcAft>
                      </a:pPr>
                      <a:r>
                        <a:rPr lang="en-US" sz="2000" dirty="0" smtClean="0">
                          <a:effectLst/>
                        </a:rPr>
                        <a:t>Week 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a:effectLst/>
                        </a:rPr>
                        <a:t>Lecture 6: Political Science as Academic Discipline: Origin and Establishment, Scope, Focus and Methodology.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1 (50 min)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smtClean="0">
                          <a:effectLst/>
                          <a:latin typeface="+mn-lt"/>
                          <a:ea typeface="+mn-ea"/>
                          <a:cs typeface="+mn-cs"/>
                        </a:rPr>
                        <a:t>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403652"/>
                  </a:ext>
                </a:extLst>
              </a:tr>
              <a:tr h="3375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effectLst/>
                        </a:rPr>
                        <a:t>Week 7</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a:effectLst/>
                        </a:rPr>
                        <a:t>Seminar 2: Political Science vs Political Philosophy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smtClean="0">
                          <a:effectLst/>
                        </a:rPr>
                        <a:t>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5665075"/>
                  </a:ext>
                </a:extLst>
              </a:tr>
              <a:tr h="337542">
                <a:tc>
                  <a:txBody>
                    <a:bodyPr/>
                    <a:lstStyle/>
                    <a:p>
                      <a:pPr>
                        <a:spcAft>
                          <a:spcPts val="0"/>
                        </a:spcAft>
                      </a:pP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Week 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Lecture 7: Political Science: Qualitative Research Methods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1 (50 min)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smtClean="0">
                          <a:effectLst/>
                          <a:latin typeface="+mn-lt"/>
                          <a:ea typeface="+mn-ea"/>
                          <a:cs typeface="+mn-cs"/>
                        </a:rPr>
                        <a:t>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9998329"/>
                  </a:ext>
                </a:extLst>
              </a:tr>
              <a:tr h="337542">
                <a:tc>
                  <a:txBody>
                    <a:bodyPr/>
                    <a:lstStyle/>
                    <a:p>
                      <a:pPr>
                        <a:spcAft>
                          <a:spcPts val="0"/>
                        </a:spcAft>
                      </a:pPr>
                      <a:r>
                        <a:rPr lang="en-US" sz="2000" dirty="0" smtClean="0">
                          <a:effectLst/>
                        </a:rPr>
                        <a:t>Week 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Lecture 8: Political Science: Quantitative Research Methods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1 (50 min)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smtClean="0">
                          <a:effectLst/>
                          <a:latin typeface="+mn-lt"/>
                          <a:ea typeface="+mn-ea"/>
                          <a:cs typeface="+mn-cs"/>
                        </a:rPr>
                        <a:t>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9265600"/>
                  </a:ext>
                </a:extLst>
              </a:tr>
              <a:tr h="675085">
                <a:tc>
                  <a:txBody>
                    <a:bodyPr/>
                    <a:lstStyle/>
                    <a:p>
                      <a:pPr>
                        <a:spcAft>
                          <a:spcPts val="0"/>
                        </a:spcAft>
                      </a:pP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Week 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a:effectLst/>
                        </a:rPr>
                        <a:t>Seminar 3: Political Science: how does it differ from other social sciences?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0408854"/>
                  </a:ext>
                </a:extLst>
              </a:tr>
              <a:tr h="675085">
                <a:tc>
                  <a:txBody>
                    <a:bodyPr/>
                    <a:lstStyle/>
                    <a:p>
                      <a:pPr>
                        <a:spcAft>
                          <a:spcPts val="0"/>
                        </a:spcAft>
                      </a:pPr>
                      <a:r>
                        <a:rPr lang="en-US" sz="2000" dirty="0" smtClean="0">
                          <a:effectLst/>
                        </a:rPr>
                        <a:t>Week 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Lecture 9: Political Science: nature of politics, power and political actors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1 (50 min)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smtClean="0">
                          <a:effectLst/>
                          <a:latin typeface="+mn-lt"/>
                          <a:ea typeface="+mn-ea"/>
                          <a:cs typeface="+mn-cs"/>
                        </a:rPr>
                        <a:t>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02542409"/>
                  </a:ext>
                </a:extLst>
              </a:tr>
              <a:tr h="675085">
                <a:tc>
                  <a:txBody>
                    <a:bodyPr/>
                    <a:lstStyle/>
                    <a:p>
                      <a:pPr>
                        <a:spcAft>
                          <a:spcPts val="0"/>
                        </a:spcAft>
                      </a:pPr>
                      <a:r>
                        <a:rPr lang="en-US" sz="2000" dirty="0" smtClean="0">
                          <a:effectLst/>
                        </a:rPr>
                        <a:t>Week 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a:effectLst/>
                        </a:rPr>
                        <a:t>Lecture 10: Political Ideologies (conservatism, liberalism, socialism, nationalism)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1 (50 min)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smtClean="0">
                          <a:effectLst/>
                          <a:latin typeface="+mn-lt"/>
                          <a:ea typeface="+mn-ea"/>
                          <a:cs typeface="+mn-cs"/>
                        </a:rPr>
                        <a:t>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2311040"/>
                  </a:ext>
                </a:extLst>
              </a:tr>
              <a:tr h="675085">
                <a:tc>
                  <a:txBody>
                    <a:bodyPr/>
                    <a:lstStyle/>
                    <a:p>
                      <a:pPr>
                        <a:spcAft>
                          <a:spcPts val="0"/>
                        </a:spcAft>
                      </a:pP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Week</a:t>
                      </a:r>
                      <a:r>
                        <a:rPr lang="en-US" sz="2000" baseline="0" dirty="0" smtClean="0">
                          <a:effectLst/>
                          <a:latin typeface="Calibri" panose="020F0502020204030204" pitchFamily="34" charset="0"/>
                          <a:ea typeface="Calibri" panose="020F0502020204030204" pitchFamily="34" charset="0"/>
                          <a:cs typeface="Times New Roman" panose="02020603050405020304" pitchFamily="18" charset="0"/>
                        </a:rPr>
                        <a:t> 11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Seminar 4: research methods and research questions: feasibility and rationale.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1 (50 min)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10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4469648"/>
                  </a:ext>
                </a:extLst>
              </a:tr>
              <a:tr h="1012627">
                <a:tc>
                  <a:txBody>
                    <a:bodyPr/>
                    <a:lstStyle/>
                    <a:p>
                      <a:pPr>
                        <a:spcAft>
                          <a:spcPts val="0"/>
                        </a:spcAft>
                      </a:pPr>
                      <a:r>
                        <a:rPr lang="en-US" sz="2000" smtClean="0">
                          <a:effectLst/>
                        </a:rPr>
                        <a:t>Week 10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a:effectLst/>
                        </a:rPr>
                        <a:t>Individual Assignment 2. Research Practice: locate your fellow students within the political sacrum; use qualitative and quantitative methods of your choice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2000" dirty="0" smtClean="0">
                          <a:effectLst/>
                          <a:latin typeface="+mn-lt"/>
                          <a:ea typeface="+mn-ea"/>
                          <a:cs typeface="+mn-cs"/>
                        </a:rPr>
                        <a:t>20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5282262"/>
                  </a:ext>
                </a:extLst>
              </a:tr>
            </a:tbl>
          </a:graphicData>
        </a:graphic>
      </p:graphicFrame>
    </p:spTree>
    <p:extLst>
      <p:ext uri="{BB962C8B-B14F-4D97-AF65-F5344CB8AC3E}">
        <p14:creationId xmlns:p14="http://schemas.microsoft.com/office/powerpoint/2010/main" val="1546755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Lecture 6  Political Science as Academic Discipline: </a:t>
            </a:r>
            <a:r>
              <a:rPr lang="en-US" dirty="0" smtClean="0"/>
              <a:t>Setting the Task of the Lecture</a:t>
            </a:r>
            <a:endParaRPr lang="en-US" dirty="0"/>
          </a:p>
        </p:txBody>
      </p:sp>
      <p:sp>
        <p:nvSpPr>
          <p:cNvPr id="3" name="Content Placeholder 2"/>
          <p:cNvSpPr>
            <a:spLocks noGrp="1"/>
          </p:cNvSpPr>
          <p:nvPr>
            <p:ph idx="1"/>
          </p:nvPr>
        </p:nvSpPr>
        <p:spPr>
          <a:xfrm>
            <a:off x="6200774" y="1825625"/>
            <a:ext cx="5153025" cy="4351338"/>
          </a:xfrm>
        </p:spPr>
        <p:txBody>
          <a:bodyPr/>
          <a:lstStyle/>
          <a:p>
            <a:r>
              <a:rPr lang="en-US" dirty="0" smtClean="0"/>
              <a:t>Introductory lecture</a:t>
            </a:r>
          </a:p>
          <a:p>
            <a:r>
              <a:rPr lang="en-US" dirty="0" smtClean="0"/>
              <a:t>To familiarize with the notion of political science as academic discipline in terms of its:</a:t>
            </a:r>
          </a:p>
          <a:p>
            <a:pPr marL="0" indent="0">
              <a:buNone/>
            </a:pPr>
            <a:r>
              <a:rPr lang="en-US" dirty="0"/>
              <a:t>	</a:t>
            </a:r>
            <a:r>
              <a:rPr lang="en-US" dirty="0" smtClean="0"/>
              <a:t>	- History;</a:t>
            </a:r>
          </a:p>
          <a:p>
            <a:pPr marL="0" indent="0">
              <a:buNone/>
            </a:pPr>
            <a:r>
              <a:rPr lang="en-US" dirty="0" smtClean="0"/>
              <a:t>		- Methodology;</a:t>
            </a:r>
          </a:p>
          <a:p>
            <a:pPr marL="0" indent="0">
              <a:buNone/>
            </a:pPr>
            <a:r>
              <a:rPr lang="en-US" dirty="0"/>
              <a:t>	</a:t>
            </a:r>
            <a:r>
              <a:rPr lang="en-US" dirty="0" smtClean="0"/>
              <a:t>	- Fields of Study;</a:t>
            </a:r>
          </a:p>
          <a:p>
            <a:pPr marL="0" indent="0">
              <a:buNone/>
            </a:pPr>
            <a:r>
              <a:rPr lang="en-US" dirty="0"/>
              <a:t>	</a:t>
            </a:r>
            <a:r>
              <a:rPr lang="en-US" dirty="0" smtClean="0"/>
              <a:t>	- Terminology. </a:t>
            </a:r>
          </a:p>
          <a:p>
            <a:pPr marL="0" indent="0">
              <a:buNone/>
            </a:pPr>
            <a:endParaRPr lang="en-US" dirty="0" smtClean="0"/>
          </a:p>
          <a:p>
            <a:endParaRPr lang="en-US" dirty="0" smtClean="0"/>
          </a:p>
          <a:p>
            <a:endParaRPr lang="en-US" dirty="0" smtClean="0"/>
          </a:p>
          <a:p>
            <a:endParaRPr lang="en-US" dirty="0"/>
          </a:p>
        </p:txBody>
      </p:sp>
      <p:sp>
        <p:nvSpPr>
          <p:cNvPr id="4" name="Rectangular Callout 3"/>
          <p:cNvSpPr/>
          <p:nvPr/>
        </p:nvSpPr>
        <p:spPr>
          <a:xfrm>
            <a:off x="1457326" y="1843088"/>
            <a:ext cx="2828924" cy="885825"/>
          </a:xfrm>
          <a:prstGeom prst="wedgeRectCallout">
            <a:avLst>
              <a:gd name="adj1" fmla="val 116654"/>
              <a:gd name="adj2" fmla="val 1166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What is an academic discipline? </a:t>
            </a:r>
            <a:endParaRPr lang="en-US" sz="2400" dirty="0"/>
          </a:p>
        </p:txBody>
      </p:sp>
      <p:sp>
        <p:nvSpPr>
          <p:cNvPr id="5" name="Vertical Scroll 4"/>
          <p:cNvSpPr/>
          <p:nvPr/>
        </p:nvSpPr>
        <p:spPr>
          <a:xfrm>
            <a:off x="685801" y="3195639"/>
            <a:ext cx="4929188" cy="329565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Science </a:t>
            </a:r>
            <a:r>
              <a:rPr lang="en-US" sz="2400" b="1" dirty="0" smtClean="0">
                <a:solidFill>
                  <a:schemeClr val="tx1"/>
                </a:solidFill>
              </a:rPr>
              <a:t>(Latin</a:t>
            </a:r>
            <a:r>
              <a:rPr lang="en-US" sz="2400" b="1" dirty="0">
                <a:solidFill>
                  <a:schemeClr val="tx1"/>
                </a:solidFill>
              </a:rPr>
              <a:t> </a:t>
            </a:r>
            <a:r>
              <a:rPr lang="en-US" sz="2400" b="1" i="1" dirty="0" err="1">
                <a:solidFill>
                  <a:schemeClr val="tx1"/>
                </a:solidFill>
              </a:rPr>
              <a:t>scientia</a:t>
            </a:r>
            <a:r>
              <a:rPr lang="en-US" sz="2400" b="1" i="1" dirty="0">
                <a:solidFill>
                  <a:schemeClr val="tx1"/>
                </a:solidFill>
              </a:rPr>
              <a:t>, </a:t>
            </a:r>
            <a:r>
              <a:rPr lang="en-US" sz="2400" b="1" dirty="0">
                <a:solidFill>
                  <a:schemeClr val="tx1"/>
                </a:solidFill>
              </a:rPr>
              <a:t>"knowledge</a:t>
            </a:r>
            <a:r>
              <a:rPr lang="en-US" sz="2400" b="1" dirty="0" smtClean="0">
                <a:solidFill>
                  <a:schemeClr val="tx1"/>
                </a:solidFill>
              </a:rPr>
              <a:t>")</a:t>
            </a:r>
            <a:r>
              <a:rPr lang="en-US" sz="2400" b="1" dirty="0">
                <a:solidFill>
                  <a:schemeClr val="tx1"/>
                </a:solidFill>
              </a:rPr>
              <a:t> is a systematic enterprise </a:t>
            </a:r>
            <a:r>
              <a:rPr lang="en-US" sz="2400" b="1" dirty="0" smtClean="0">
                <a:solidFill>
                  <a:schemeClr val="tx1"/>
                </a:solidFill>
              </a:rPr>
              <a:t>to build </a:t>
            </a:r>
            <a:r>
              <a:rPr lang="en-US" sz="2400" b="1" dirty="0">
                <a:solidFill>
                  <a:schemeClr val="tx1"/>
                </a:solidFill>
              </a:rPr>
              <a:t>and </a:t>
            </a:r>
            <a:r>
              <a:rPr lang="en-US" sz="2400" b="1" dirty="0" smtClean="0">
                <a:solidFill>
                  <a:schemeClr val="tx1"/>
                </a:solidFill>
              </a:rPr>
              <a:t>organize knowledge</a:t>
            </a:r>
            <a:r>
              <a:rPr lang="en-US" sz="2400" b="1" dirty="0">
                <a:solidFill>
                  <a:schemeClr val="tx1"/>
                </a:solidFill>
              </a:rPr>
              <a:t> in the form of </a:t>
            </a:r>
            <a:r>
              <a:rPr lang="en-US" sz="2400" b="1" dirty="0" smtClean="0">
                <a:solidFill>
                  <a:schemeClr val="tx1"/>
                </a:solidFill>
              </a:rPr>
              <a:t>testable explanations and predictions about a phenomena and process. </a:t>
            </a:r>
            <a:endParaRPr lang="en-US" sz="2400" b="1" dirty="0">
              <a:solidFill>
                <a:schemeClr val="tx1"/>
              </a:solidFill>
            </a:endParaRPr>
          </a:p>
        </p:txBody>
      </p:sp>
    </p:spTree>
    <p:extLst>
      <p:ext uri="{BB962C8B-B14F-4D97-AF65-F5344CB8AC3E}">
        <p14:creationId xmlns:p14="http://schemas.microsoft.com/office/powerpoint/2010/main" val="1779547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Lecture 6  Political Science as Academic Discipline: </a:t>
            </a:r>
            <a:r>
              <a:rPr lang="en-US" dirty="0" smtClean="0"/>
              <a:t>History of Political Science</a:t>
            </a:r>
            <a:endParaRPr lang="en-US" dirty="0"/>
          </a:p>
        </p:txBody>
      </p:sp>
      <p:sp>
        <p:nvSpPr>
          <p:cNvPr id="3" name="Content Placeholder 2"/>
          <p:cNvSpPr>
            <a:spLocks noGrp="1"/>
          </p:cNvSpPr>
          <p:nvPr>
            <p:ph idx="1"/>
          </p:nvPr>
        </p:nvSpPr>
        <p:spPr/>
        <p:txBody>
          <a:bodyPr>
            <a:normAutofit fontScale="92500"/>
          </a:bodyPr>
          <a:lstStyle/>
          <a:p>
            <a:r>
              <a:rPr lang="en-GB" dirty="0"/>
              <a:t>1. </a:t>
            </a:r>
            <a:r>
              <a:rPr lang="en-GB" b="1" dirty="0"/>
              <a:t>Philosophical</a:t>
            </a:r>
            <a:r>
              <a:rPr lang="en-GB" dirty="0"/>
              <a:t> period </a:t>
            </a:r>
            <a:r>
              <a:rPr lang="en-GB" dirty="0" smtClean="0"/>
              <a:t>(from the ancient times until the middle of the 19</a:t>
            </a:r>
            <a:r>
              <a:rPr lang="en-GB" baseline="30000" dirty="0" smtClean="0"/>
              <a:t>th</a:t>
            </a:r>
            <a:r>
              <a:rPr lang="en-GB" dirty="0" smtClean="0"/>
              <a:t> century) the </a:t>
            </a:r>
            <a:r>
              <a:rPr lang="en-GB" dirty="0"/>
              <a:t>preliminary era during which the knowledge and ideas had been </a:t>
            </a:r>
            <a:r>
              <a:rPr lang="en-GB" dirty="0" smtClean="0"/>
              <a:t>accumulated.</a:t>
            </a:r>
            <a:endParaRPr lang="en-US" dirty="0"/>
          </a:p>
          <a:p>
            <a:r>
              <a:rPr lang="en-GB" dirty="0"/>
              <a:t>2. </a:t>
            </a:r>
            <a:r>
              <a:rPr lang="en-GB" b="1" dirty="0"/>
              <a:t>Empirical</a:t>
            </a:r>
            <a:r>
              <a:rPr lang="en-GB" dirty="0"/>
              <a:t> period (</a:t>
            </a:r>
            <a:r>
              <a:rPr lang="en-GB" dirty="0" smtClean="0"/>
              <a:t>from </a:t>
            </a:r>
            <a:r>
              <a:rPr lang="en-GB" dirty="0"/>
              <a:t>the mid-19</a:t>
            </a:r>
            <a:r>
              <a:rPr lang="en-GB" baseline="30000" dirty="0"/>
              <a:t>th</a:t>
            </a:r>
            <a:r>
              <a:rPr lang="en-GB" dirty="0"/>
              <a:t> to the mid-20</a:t>
            </a:r>
            <a:r>
              <a:rPr lang="en-GB" baseline="30000" dirty="0"/>
              <a:t>th</a:t>
            </a:r>
            <a:r>
              <a:rPr lang="en-GB" dirty="0"/>
              <a:t> </a:t>
            </a:r>
            <a:r>
              <a:rPr lang="en-GB" dirty="0" smtClean="0"/>
              <a:t>century) establishment of social </a:t>
            </a:r>
            <a:r>
              <a:rPr lang="en-GB" dirty="0"/>
              <a:t>science established as </a:t>
            </a:r>
            <a:r>
              <a:rPr lang="en-GB" dirty="0" smtClean="0"/>
              <a:t>an academic discipline (“founding fathers”, Marx, Durkheim and Weber), introduction of own </a:t>
            </a:r>
            <a:r>
              <a:rPr lang="en-GB" dirty="0"/>
              <a:t>methods of inquiry. </a:t>
            </a:r>
            <a:r>
              <a:rPr lang="en-GB" dirty="0" smtClean="0"/>
              <a:t>In </a:t>
            </a:r>
            <a:r>
              <a:rPr lang="en-GB" dirty="0"/>
              <a:t>the 1920s and 30s, in the United States, the universities started to teach the political science per </a:t>
            </a:r>
            <a:r>
              <a:rPr lang="en-GB" dirty="0" smtClean="0"/>
              <a:t>se. </a:t>
            </a:r>
            <a:endParaRPr lang="en-US" dirty="0"/>
          </a:p>
          <a:p>
            <a:r>
              <a:rPr lang="en-GB" dirty="0"/>
              <a:t>3. </a:t>
            </a:r>
            <a:r>
              <a:rPr lang="en-GB" b="1" dirty="0"/>
              <a:t>Consolidation</a:t>
            </a:r>
            <a:r>
              <a:rPr lang="en-GB" dirty="0"/>
              <a:t> </a:t>
            </a:r>
            <a:r>
              <a:rPr lang="en-GB" dirty="0" smtClean="0"/>
              <a:t>(after </a:t>
            </a:r>
            <a:r>
              <a:rPr lang="en-GB" dirty="0"/>
              <a:t>the WWII </a:t>
            </a:r>
            <a:r>
              <a:rPr lang="en-GB" dirty="0" smtClean="0"/>
              <a:t>– present) political </a:t>
            </a:r>
            <a:r>
              <a:rPr lang="en-GB" dirty="0"/>
              <a:t>science </a:t>
            </a:r>
            <a:r>
              <a:rPr lang="en-GB" dirty="0" smtClean="0"/>
              <a:t>introduced </a:t>
            </a:r>
            <a:r>
              <a:rPr lang="en-GB" dirty="0"/>
              <a:t>into the curricular of the universities throughout the </a:t>
            </a:r>
            <a:r>
              <a:rPr lang="en-GB" dirty="0" smtClean="0"/>
              <a:t>world, has defined its </a:t>
            </a:r>
            <a:r>
              <a:rPr lang="en-GB" dirty="0"/>
              <a:t>own scope, terminology, methodology and </a:t>
            </a:r>
            <a:r>
              <a:rPr lang="en-GB" dirty="0" smtClean="0"/>
              <a:t>methods</a:t>
            </a:r>
            <a:r>
              <a:rPr lang="en-GB" i="1" dirty="0" smtClean="0"/>
              <a:t>.</a:t>
            </a:r>
            <a:endParaRPr lang="en-US" dirty="0"/>
          </a:p>
          <a:p>
            <a:pPr marL="0" indent="0">
              <a:buNone/>
            </a:pPr>
            <a:endParaRPr lang="en-US" dirty="0"/>
          </a:p>
        </p:txBody>
      </p:sp>
    </p:spTree>
    <p:extLst>
      <p:ext uri="{BB962C8B-B14F-4D97-AF65-F5344CB8AC3E}">
        <p14:creationId xmlns:p14="http://schemas.microsoft.com/office/powerpoint/2010/main" val="2873639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Lecture 6  Political Science as Academic Discipline: </a:t>
            </a:r>
            <a:r>
              <a:rPr lang="en-US" dirty="0" smtClean="0"/>
              <a:t>Methodological Pluralism</a:t>
            </a:r>
            <a:endParaRPr lang="en-US" dirty="0"/>
          </a:p>
        </p:txBody>
      </p:sp>
      <p:sp>
        <p:nvSpPr>
          <p:cNvPr id="3" name="Content Placeholder 2"/>
          <p:cNvSpPr>
            <a:spLocks noGrp="1"/>
          </p:cNvSpPr>
          <p:nvPr>
            <p:ph idx="1"/>
          </p:nvPr>
        </p:nvSpPr>
        <p:spPr/>
        <p:txBody>
          <a:bodyPr/>
          <a:lstStyle/>
          <a:p>
            <a:pPr marL="0" indent="0">
              <a:buNone/>
            </a:pPr>
            <a:r>
              <a:rPr lang="en-US" dirty="0" smtClean="0"/>
              <a:t>							</a:t>
            </a:r>
            <a:r>
              <a:rPr lang="en-US" sz="4000" i="1" dirty="0" smtClean="0">
                <a:latin typeface="Arial Rounded MT Bold" panose="020F0704030504030204" pitchFamily="34" charset="0"/>
              </a:rPr>
              <a:t>Paradigm?</a:t>
            </a:r>
          </a:p>
          <a:p>
            <a:pPr marL="0" indent="0">
              <a:buNone/>
            </a:pPr>
            <a:r>
              <a:rPr lang="en-US" dirty="0" smtClean="0"/>
              <a:t>	</a:t>
            </a:r>
            <a:r>
              <a:rPr lang="en-US" b="1" cap="all" dirty="0" smtClean="0"/>
              <a:t>Methodology?</a:t>
            </a:r>
          </a:p>
          <a:p>
            <a:pPr marL="0" indent="0">
              <a:buNone/>
            </a:pPr>
            <a:r>
              <a:rPr lang="en-US" dirty="0" smtClean="0"/>
              <a:t>					</a:t>
            </a:r>
            <a:r>
              <a:rPr lang="en-US" sz="5400" b="1" i="1" dirty="0" smtClean="0">
                <a:latin typeface="Comic Sans MS" panose="030F0702030302020204" pitchFamily="66" charset="0"/>
              </a:rPr>
              <a:t>Epistemology?</a:t>
            </a:r>
          </a:p>
          <a:p>
            <a:pPr marL="0" indent="0">
              <a:buNone/>
            </a:pPr>
            <a:r>
              <a:rPr lang="en-US" sz="5400" dirty="0" smtClean="0">
                <a:latin typeface="Britannic Bold" panose="020B0903060703020204" pitchFamily="34" charset="0"/>
              </a:rPr>
              <a:t>Pluralism? </a:t>
            </a:r>
          </a:p>
          <a:p>
            <a:pPr marL="0" indent="0" algn="ctr">
              <a:buNone/>
            </a:pPr>
            <a:r>
              <a:rPr lang="en-US" sz="4000" dirty="0" smtClean="0">
                <a:latin typeface="Arial" panose="020B0604020202020204" pitchFamily="34" charset="0"/>
                <a:cs typeface="Arial" panose="020B0604020202020204" pitchFamily="34" charset="0"/>
              </a:rPr>
              <a:t>Methodological pluralism is a definitive feature of social science</a:t>
            </a:r>
            <a:endParaRPr lang="en-US"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9319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Lecture 6  Political Science as Academic Discipline: </a:t>
            </a:r>
            <a:r>
              <a:rPr lang="en-US" dirty="0" smtClean="0"/>
              <a:t>Methods and Approaches of Political Science</a:t>
            </a:r>
            <a:endParaRPr lang="en-US" dirty="0"/>
          </a:p>
        </p:txBody>
      </p:sp>
      <p:pic>
        <p:nvPicPr>
          <p:cNvPr id="6" name="Content Placeholder 5"/>
          <p:cNvPicPr>
            <a:picLocks noGrp="1" noChangeAspect="1"/>
          </p:cNvPicPr>
          <p:nvPr>
            <p:ph idx="1"/>
          </p:nvPr>
        </p:nvPicPr>
        <p:blipFill>
          <a:blip r:embed="rId2"/>
          <a:stretch>
            <a:fillRect/>
          </a:stretch>
        </p:blipFill>
        <p:spPr>
          <a:xfrm>
            <a:off x="6743701" y="1717549"/>
            <a:ext cx="4743450" cy="3054476"/>
          </a:xfrm>
          <a:prstGeom prst="rect">
            <a:avLst/>
          </a:prstGeom>
        </p:spPr>
      </p:pic>
      <p:sp>
        <p:nvSpPr>
          <p:cNvPr id="4" name="Flowchart: Process 3"/>
          <p:cNvSpPr/>
          <p:nvPr/>
        </p:nvSpPr>
        <p:spPr>
          <a:xfrm>
            <a:off x="371476" y="4048532"/>
            <a:ext cx="5195888" cy="2509431"/>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cap="all" dirty="0" smtClean="0">
                <a:solidFill>
                  <a:schemeClr val="tx1"/>
                </a:solidFill>
              </a:rPr>
              <a:t>Pragmatic, practical, empirical</a:t>
            </a:r>
            <a:r>
              <a:rPr lang="en-GB" sz="2000" dirty="0" smtClean="0">
                <a:solidFill>
                  <a:schemeClr val="tx1"/>
                </a:solidFill>
              </a:rPr>
              <a:t>: political </a:t>
            </a:r>
            <a:r>
              <a:rPr lang="en-GB" sz="2000" dirty="0">
                <a:solidFill>
                  <a:schemeClr val="tx1"/>
                </a:solidFill>
              </a:rPr>
              <a:t>scientists may serve as advisers to politicians and run for office themselves, they may work in governments, in political parties and as civil servants as well as in NGOs and privately owned think tanks, research institutes, polling and public relations firms. </a:t>
            </a:r>
            <a:endParaRPr lang="en-US" sz="2000" dirty="0">
              <a:solidFill>
                <a:schemeClr val="tx1"/>
              </a:solidFill>
            </a:endParaRPr>
          </a:p>
        </p:txBody>
      </p:sp>
      <p:cxnSp>
        <p:nvCxnSpPr>
          <p:cNvPr id="9" name="Straight Arrow Connector 8"/>
          <p:cNvCxnSpPr>
            <a:stCxn id="4" idx="3"/>
            <a:endCxn id="6" idx="1"/>
          </p:cNvCxnSpPr>
          <p:nvPr/>
        </p:nvCxnSpPr>
        <p:spPr>
          <a:xfrm flipV="1">
            <a:off x="5567364" y="3244787"/>
            <a:ext cx="1176337" cy="20584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6900863" y="1853947"/>
            <a:ext cx="4586288" cy="2585323"/>
          </a:xfrm>
          <a:prstGeom prst="rect">
            <a:avLst/>
          </a:prstGeom>
        </p:spPr>
        <p:txBody>
          <a:bodyPr wrap="square">
            <a:spAutoFit/>
          </a:bodyPr>
          <a:lstStyle/>
          <a:p>
            <a:r>
              <a:rPr lang="en-GB" dirty="0" smtClean="0">
                <a:latin typeface="Arial" panose="020B0604020202020204" pitchFamily="34" charset="0"/>
                <a:ea typeface="Calibri" panose="020F0502020204030204" pitchFamily="34" charset="0"/>
              </a:rPr>
              <a:t>Political science:</a:t>
            </a:r>
          </a:p>
          <a:p>
            <a:pPr marL="285750" indent="-285750">
              <a:buFont typeface="Arial" panose="020B0604020202020204" pitchFamily="34" charset="0"/>
              <a:buChar char="•"/>
            </a:pPr>
            <a:r>
              <a:rPr lang="en-GB" dirty="0" smtClean="0">
                <a:latin typeface="Arial" panose="020B0604020202020204" pitchFamily="34" charset="0"/>
                <a:ea typeface="Calibri" panose="020F0502020204030204" pitchFamily="34" charset="0"/>
              </a:rPr>
              <a:t>limited </a:t>
            </a:r>
            <a:r>
              <a:rPr lang="en-GB" dirty="0">
                <a:latin typeface="Arial" panose="020B0604020202020204" pitchFamily="34" charset="0"/>
                <a:ea typeface="Calibri" panose="020F0502020204030204" pitchFamily="34" charset="0"/>
              </a:rPr>
              <a:t>by the impossibility of </a:t>
            </a:r>
            <a:r>
              <a:rPr lang="en-GB" dirty="0" smtClean="0">
                <a:latin typeface="Arial" panose="020B0604020202020204" pitchFamily="34" charset="0"/>
                <a:ea typeface="Calibri" panose="020F0502020204030204" pitchFamily="34" charset="0"/>
              </a:rPr>
              <a:t>experiment</a:t>
            </a:r>
            <a:r>
              <a:rPr lang="en-GB" dirty="0">
                <a:latin typeface="Arial" panose="020B0604020202020204" pitchFamily="34" charset="0"/>
                <a:ea typeface="Calibri" panose="020F0502020204030204" pitchFamily="34" charset="0"/>
              </a:rPr>
              <a:t>:</a:t>
            </a:r>
            <a:r>
              <a:rPr lang="en-GB" dirty="0" smtClean="0">
                <a:latin typeface="Arial" panose="020B0604020202020204" pitchFamily="34" charset="0"/>
                <a:ea typeface="Calibri" panose="020F0502020204030204" pitchFamily="34" charset="0"/>
              </a:rPr>
              <a:t> </a:t>
            </a:r>
          </a:p>
          <a:p>
            <a:pPr marL="285750" indent="-285750">
              <a:buFont typeface="Arial" panose="020B0604020202020204" pitchFamily="34" charset="0"/>
              <a:buChar char="•"/>
            </a:pPr>
            <a:r>
              <a:rPr lang="en-GB" dirty="0" smtClean="0">
                <a:latin typeface="Arial" panose="020B0604020202020204" pitchFamily="34" charset="0"/>
                <a:ea typeface="Calibri" panose="020F0502020204030204" pitchFamily="34" charset="0"/>
              </a:rPr>
              <a:t>observational </a:t>
            </a:r>
            <a:r>
              <a:rPr lang="en-GB" dirty="0">
                <a:latin typeface="Arial" panose="020B0604020202020204" pitchFamily="34" charset="0"/>
                <a:ea typeface="Calibri" panose="020F0502020204030204" pitchFamily="34" charset="0"/>
              </a:rPr>
              <a:t>not </a:t>
            </a:r>
            <a:r>
              <a:rPr lang="en-GB" dirty="0" smtClean="0">
                <a:latin typeface="Arial" panose="020B0604020202020204" pitchFamily="34" charset="0"/>
                <a:ea typeface="Calibri" panose="020F0502020204030204" pitchFamily="34" charset="0"/>
              </a:rPr>
              <a:t>experimental;</a:t>
            </a:r>
          </a:p>
          <a:p>
            <a:pPr marL="285750" indent="-285750">
              <a:buFont typeface="Arial" panose="020B0604020202020204" pitchFamily="34" charset="0"/>
              <a:buChar char="•"/>
            </a:pPr>
            <a:r>
              <a:rPr lang="en-GB" dirty="0" smtClean="0">
                <a:latin typeface="Arial" panose="020B0604020202020204" pitchFamily="34" charset="0"/>
                <a:ea typeface="Calibri" panose="020F0502020204030204" pitchFamily="34" charset="0"/>
              </a:rPr>
              <a:t>observed </a:t>
            </a:r>
            <a:r>
              <a:rPr lang="en-GB" dirty="0">
                <a:latin typeface="Arial" panose="020B0604020202020204" pitchFamily="34" charset="0"/>
                <a:ea typeface="Calibri" panose="020F0502020204030204" pitchFamily="34" charset="0"/>
              </a:rPr>
              <a:t>political elites, institutions as well as individual or group </a:t>
            </a:r>
            <a:r>
              <a:rPr lang="en-GB" dirty="0" smtClean="0">
                <a:latin typeface="Arial" panose="020B0604020202020204" pitchFamily="34" charset="0"/>
                <a:ea typeface="Calibri" panose="020F0502020204030204" pitchFamily="34" charset="0"/>
              </a:rPr>
              <a:t>behaviour;</a:t>
            </a:r>
          </a:p>
          <a:p>
            <a:pPr marL="285750" indent="-285750">
              <a:buFont typeface="Arial" panose="020B0604020202020204" pitchFamily="34" charset="0"/>
              <a:buChar char="•"/>
            </a:pPr>
            <a:r>
              <a:rPr lang="en-GB" dirty="0" smtClean="0">
                <a:latin typeface="Arial" panose="020B0604020202020204" pitchFamily="34" charset="0"/>
                <a:ea typeface="Calibri" panose="020F0502020204030204" pitchFamily="34" charset="0"/>
              </a:rPr>
              <a:t>observation is </a:t>
            </a:r>
            <a:r>
              <a:rPr lang="en-GB" dirty="0">
                <a:latin typeface="Arial" panose="020B0604020202020204" pitchFamily="34" charset="0"/>
                <a:ea typeface="Calibri" panose="020F0502020204030204" pitchFamily="34" charset="0"/>
              </a:rPr>
              <a:t>aimed at identification of patterns, making generalizations and, most importantly, building theories. </a:t>
            </a:r>
            <a:endParaRPr lang="en-US" dirty="0"/>
          </a:p>
        </p:txBody>
      </p:sp>
    </p:spTree>
    <p:extLst>
      <p:ext uri="{BB962C8B-B14F-4D97-AF65-F5344CB8AC3E}">
        <p14:creationId xmlns:p14="http://schemas.microsoft.com/office/powerpoint/2010/main" val="2474566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Lecture 6  Political Science as Academic Discipline: </a:t>
            </a:r>
            <a:r>
              <a:rPr lang="en-US" dirty="0" smtClean="0"/>
              <a:t>Methods and Approaches of Political Science</a:t>
            </a:r>
            <a:endParaRPr lang="en-US" dirty="0"/>
          </a:p>
        </p:txBody>
      </p:sp>
      <p:sp>
        <p:nvSpPr>
          <p:cNvPr id="3" name="Content Placeholder 2"/>
          <p:cNvSpPr>
            <a:spLocks noGrp="1"/>
          </p:cNvSpPr>
          <p:nvPr>
            <p:ph idx="1"/>
          </p:nvPr>
        </p:nvSpPr>
        <p:spPr/>
        <p:txBody>
          <a:bodyPr>
            <a:normAutofit fontScale="70000" lnSpcReduction="20000"/>
          </a:bodyPr>
          <a:lstStyle/>
          <a:p>
            <a:r>
              <a:rPr lang="en-GB" b="1" dirty="0"/>
              <a:t>The sociological method/</a:t>
            </a:r>
            <a:r>
              <a:rPr lang="en-GB" b="1" dirty="0" err="1"/>
              <a:t>apprach</a:t>
            </a:r>
            <a:r>
              <a:rPr lang="en-GB" dirty="0"/>
              <a:t>, </a:t>
            </a:r>
            <a:r>
              <a:rPr lang="en-GB" dirty="0" smtClean="0"/>
              <a:t>emerged in the late 19</a:t>
            </a:r>
            <a:r>
              <a:rPr lang="en-GB" baseline="30000" dirty="0" smtClean="0"/>
              <a:t>th</a:t>
            </a:r>
            <a:r>
              <a:rPr lang="en-GB" dirty="0" smtClean="0"/>
              <a:t> century, social </a:t>
            </a:r>
            <a:r>
              <a:rPr lang="en-GB" dirty="0"/>
              <a:t>facts </a:t>
            </a:r>
            <a:r>
              <a:rPr lang="en-GB" dirty="0" smtClean="0"/>
              <a:t>that are </a:t>
            </a:r>
            <a:r>
              <a:rPr lang="en-GB" dirty="0"/>
              <a:t>external and coercive to individual </a:t>
            </a:r>
            <a:r>
              <a:rPr lang="en-GB" dirty="0" smtClean="0"/>
              <a:t>i.e. rules </a:t>
            </a:r>
            <a:r>
              <a:rPr lang="en-GB" dirty="0"/>
              <a:t>of behaviour </a:t>
            </a:r>
            <a:r>
              <a:rPr lang="en-GB" dirty="0" smtClean="0"/>
              <a:t>that give </a:t>
            </a:r>
            <a:r>
              <a:rPr lang="en-GB" dirty="0"/>
              <a:t>the meaning to such </a:t>
            </a:r>
            <a:r>
              <a:rPr lang="en-GB" dirty="0" smtClean="0"/>
              <a:t>behaviour. </a:t>
            </a:r>
          </a:p>
          <a:p>
            <a:r>
              <a:rPr lang="en-GB" b="1" dirty="0"/>
              <a:t>The institutionalism</a:t>
            </a:r>
            <a:r>
              <a:rPr lang="en-GB" dirty="0"/>
              <a:t> emerged in the late 19</a:t>
            </a:r>
            <a:r>
              <a:rPr lang="en-GB" baseline="30000" dirty="0"/>
              <a:t>th</a:t>
            </a:r>
            <a:r>
              <a:rPr lang="en-GB" dirty="0"/>
              <a:t> century and re-emerged in the early 1980s, emphasizes the role of institutions. </a:t>
            </a:r>
          </a:p>
          <a:p>
            <a:r>
              <a:rPr lang="en-GB" b="1" dirty="0" smtClean="0"/>
              <a:t>The </a:t>
            </a:r>
            <a:r>
              <a:rPr lang="en-GB" b="1" dirty="0"/>
              <a:t>structural-functional method/approach</a:t>
            </a:r>
            <a:r>
              <a:rPr lang="en-GB" dirty="0"/>
              <a:t> </a:t>
            </a:r>
            <a:r>
              <a:rPr lang="en-GB" dirty="0" smtClean="0"/>
              <a:t>emerged around 1960, assumes </a:t>
            </a:r>
            <a:r>
              <a:rPr lang="en-GB" dirty="0"/>
              <a:t>the existence of a bounded system of nation-states and studies structures in terms of their function(s) within such a </a:t>
            </a:r>
            <a:r>
              <a:rPr lang="en-GB" dirty="0" smtClean="0"/>
              <a:t>system, interested </a:t>
            </a:r>
            <a:r>
              <a:rPr lang="en-GB" dirty="0"/>
              <a:t>in what is actually going on not in what it is supposed to be. </a:t>
            </a:r>
            <a:endParaRPr lang="en-US" dirty="0"/>
          </a:p>
          <a:p>
            <a:r>
              <a:rPr lang="en-GB" b="1" dirty="0" smtClean="0"/>
              <a:t>The </a:t>
            </a:r>
            <a:r>
              <a:rPr lang="en-GB" b="1" dirty="0"/>
              <a:t>behaviourism</a:t>
            </a:r>
            <a:r>
              <a:rPr lang="en-GB" dirty="0"/>
              <a:t> requires the application of the </a:t>
            </a:r>
            <a:r>
              <a:rPr lang="en-GB" dirty="0" smtClean="0"/>
              <a:t>scientific methods to </a:t>
            </a:r>
            <a:r>
              <a:rPr lang="en-GB" dirty="0"/>
              <a:t>study </a:t>
            </a:r>
            <a:r>
              <a:rPr lang="en-GB" dirty="0" smtClean="0"/>
              <a:t>politics.</a:t>
            </a:r>
            <a:endParaRPr lang="en-US" dirty="0"/>
          </a:p>
          <a:p>
            <a:r>
              <a:rPr lang="en-GB" b="1" dirty="0"/>
              <a:t>The anthropological method</a:t>
            </a:r>
            <a:r>
              <a:rPr lang="en-GB" dirty="0"/>
              <a:t> claims </a:t>
            </a:r>
            <a:r>
              <a:rPr lang="en-GB" dirty="0" smtClean="0"/>
              <a:t>that, </a:t>
            </a:r>
            <a:r>
              <a:rPr lang="en-GB" dirty="0"/>
              <a:t>by the nature, humans are tribal creatures acting in accordance with unchanging set of fundamental needs.</a:t>
            </a:r>
            <a:endParaRPr lang="en-US" dirty="0"/>
          </a:p>
          <a:p>
            <a:r>
              <a:rPr lang="en-GB" b="1" dirty="0"/>
              <a:t>The comparative method</a:t>
            </a:r>
            <a:r>
              <a:rPr lang="en-GB" dirty="0"/>
              <a:t> compares, contrasts political phenomena </a:t>
            </a:r>
            <a:r>
              <a:rPr lang="en-GB" dirty="0" smtClean="0"/>
              <a:t>to </a:t>
            </a:r>
            <a:r>
              <a:rPr lang="en-GB" dirty="0"/>
              <a:t>identify the common and specifics features or assess them in accordance to some given </a:t>
            </a:r>
            <a:r>
              <a:rPr lang="en-GB" dirty="0" smtClean="0"/>
              <a:t>criteria.</a:t>
            </a:r>
            <a:endParaRPr lang="en-US" dirty="0"/>
          </a:p>
          <a:p>
            <a:r>
              <a:rPr lang="en-GB" b="1" dirty="0"/>
              <a:t>The historical or retrospective method/approach</a:t>
            </a:r>
            <a:r>
              <a:rPr lang="en-GB" dirty="0"/>
              <a:t> studies political phenomena/processes in their development, identifying what features that manifested in the past, are important in the present and may predetermine the future</a:t>
            </a:r>
            <a:r>
              <a:rPr lang="en-GB" dirty="0" smtClean="0"/>
              <a:t>.</a:t>
            </a:r>
            <a:endParaRPr lang="en-US" dirty="0"/>
          </a:p>
        </p:txBody>
      </p:sp>
    </p:spTree>
    <p:extLst>
      <p:ext uri="{BB962C8B-B14F-4D97-AF65-F5344CB8AC3E}">
        <p14:creationId xmlns:p14="http://schemas.microsoft.com/office/powerpoint/2010/main" val="2655482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Lecture 6  Political Science as Academic Discipline: </a:t>
            </a:r>
            <a:r>
              <a:rPr lang="en-US" dirty="0" smtClean="0"/>
              <a:t>Methods and Approaches of Political Science</a:t>
            </a:r>
            <a:endParaRPr lang="en-US" dirty="0"/>
          </a:p>
        </p:txBody>
      </p:sp>
      <p:sp>
        <p:nvSpPr>
          <p:cNvPr id="3" name="Content Placeholder 2"/>
          <p:cNvSpPr>
            <a:spLocks noGrp="1"/>
          </p:cNvSpPr>
          <p:nvPr>
            <p:ph idx="1"/>
          </p:nvPr>
        </p:nvSpPr>
        <p:spPr>
          <a:xfrm>
            <a:off x="790575" y="1854200"/>
            <a:ext cx="10515600" cy="4351338"/>
          </a:xfrm>
        </p:spPr>
        <p:txBody>
          <a:bodyPr>
            <a:normAutofit/>
          </a:bodyPr>
          <a:lstStyle/>
          <a:p>
            <a:pPr marL="0" indent="0">
              <a:buNone/>
            </a:pPr>
            <a:r>
              <a:rPr lang="en-US" b="1" dirty="0" smtClean="0"/>
              <a:t>The methods to collect and process primary data:</a:t>
            </a:r>
          </a:p>
          <a:p>
            <a:pPr marL="0" indent="0">
              <a:buNone/>
            </a:pPr>
            <a:r>
              <a:rPr lang="en-US" b="1" dirty="0" smtClean="0"/>
              <a:t>1) quantitative;</a:t>
            </a:r>
          </a:p>
          <a:p>
            <a:pPr marL="0" indent="0">
              <a:buNone/>
            </a:pPr>
            <a:r>
              <a:rPr lang="en-US" b="1" dirty="0" smtClean="0"/>
              <a:t>2) qualitative. </a:t>
            </a:r>
          </a:p>
          <a:p>
            <a:pPr marL="0" indent="0">
              <a:buNone/>
            </a:pPr>
            <a:endParaRPr lang="en-US" b="1" dirty="0"/>
          </a:p>
          <a:p>
            <a:pPr marL="0" indent="0">
              <a:buNone/>
            </a:pPr>
            <a:r>
              <a:rPr lang="en-US" b="1" dirty="0" smtClean="0"/>
              <a:t>The choice of the method will be predetermined by the research question (hypothesis) and the respective research strategy. </a:t>
            </a:r>
          </a:p>
          <a:p>
            <a:pPr marL="0" indent="0">
              <a:buNone/>
            </a:pPr>
            <a:endParaRPr lang="en-US" b="1" dirty="0"/>
          </a:p>
          <a:p>
            <a:pPr marL="0" indent="0">
              <a:buNone/>
            </a:pPr>
            <a:r>
              <a:rPr lang="en-US" b="1" dirty="0" smtClean="0"/>
              <a:t>See, </a:t>
            </a:r>
            <a:r>
              <a:rPr lang="en-US" b="1" dirty="0"/>
              <a:t>Kumar, R. (2019). Research methodology: A step-by-step guide for beginners. Sage Publications Limited. </a:t>
            </a:r>
          </a:p>
          <a:p>
            <a:pPr marL="0" indent="0">
              <a:buNone/>
            </a:pPr>
            <a:endParaRPr lang="en-US" dirty="0"/>
          </a:p>
        </p:txBody>
      </p:sp>
    </p:spTree>
    <p:extLst>
      <p:ext uri="{BB962C8B-B14F-4D97-AF65-F5344CB8AC3E}">
        <p14:creationId xmlns:p14="http://schemas.microsoft.com/office/powerpoint/2010/main" val="1417611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883</Words>
  <Application>Microsoft Office PowerPoint</Application>
  <PresentationFormat>Widescreen</PresentationFormat>
  <Paragraphs>112</Paragraphs>
  <Slides>11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vt:i4>
      </vt:variant>
    </vt:vector>
  </HeadingPairs>
  <TitlesOfParts>
    <vt:vector size="22" baseType="lpstr">
      <vt:lpstr>Arial</vt:lpstr>
      <vt:lpstr>Arial Narrow</vt:lpstr>
      <vt:lpstr>Arial Rounded MT Bold</vt:lpstr>
      <vt:lpstr>Bodoni MT Black</vt:lpstr>
      <vt:lpstr>Britannic Bold</vt:lpstr>
      <vt:lpstr>Calibri</vt:lpstr>
      <vt:lpstr>Calibri Light</vt:lpstr>
      <vt:lpstr>Comic Sans MS</vt:lpstr>
      <vt:lpstr>Cooper Black</vt:lpstr>
      <vt:lpstr>Times New Roman</vt:lpstr>
      <vt:lpstr>Office Theme</vt:lpstr>
      <vt:lpstr>Al-Farabi Kazakh National University Political Science; Introductory Course 2021 - 2022</vt:lpstr>
      <vt:lpstr>Lecture 6  Political Science as Academic Discipline</vt:lpstr>
      <vt:lpstr>Module 2  Political Science as Academic Discipline </vt:lpstr>
      <vt:lpstr>Lecture 6  Political Science as Academic Discipline: Setting the Task of the Lecture</vt:lpstr>
      <vt:lpstr>Lecture 6  Political Science as Academic Discipline: History of Political Science</vt:lpstr>
      <vt:lpstr>Lecture 6  Political Science as Academic Discipline: Methodological Pluralism</vt:lpstr>
      <vt:lpstr>Lecture 6  Political Science as Academic Discipline: Methods and Approaches of Political Science</vt:lpstr>
      <vt:lpstr>Lecture 6  Political Science as Academic Discipline: Methods and Approaches of Political Science</vt:lpstr>
      <vt:lpstr>Lecture 6  Political Science as Academic Discipline: Methods and Approaches of Political Science</vt:lpstr>
      <vt:lpstr>Lecture 6  Political Science as Academic Discipline: Fields of Study of Political Science</vt:lpstr>
      <vt:lpstr>Lecture 6  Political Science as Academic Discipline: Categories and terminology of Political Science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Al-Farabi Kazakh National University   Political Science (Introductory Course) Spring Semester, 2020 - 2021 Academic Year</dc:title>
  <dc:creator>Marem Buzurtanova</dc:creator>
  <cp:lastModifiedBy>Marem Buzurtanova</cp:lastModifiedBy>
  <cp:revision>20</cp:revision>
  <dcterms:created xsi:type="dcterms:W3CDTF">2020-04-06T23:46:28Z</dcterms:created>
  <dcterms:modified xsi:type="dcterms:W3CDTF">2021-09-27T05:47:56Z</dcterms:modified>
</cp:coreProperties>
</file>